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  <p:sldMasterId id="2147483684" r:id="rId3"/>
    <p:sldMasterId id="2147483696" r:id="rId4"/>
  </p:sldMasterIdLst>
  <p:notesMasterIdLst>
    <p:notesMasterId r:id="rId24"/>
  </p:notesMasterIdLst>
  <p:sldIdLst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5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FD1CB-86C9-4F33-8CD1-90E4108B58D3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2BE91-EEA5-4D33-8FF1-9189A5390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87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BF3A3-D400-4780-8508-6127F51FB3B5}" type="slidenum">
              <a:rPr lang="en-ZA" smtClean="0">
                <a:solidFill>
                  <a:prstClr val="black"/>
                </a:solidFill>
              </a:rPr>
              <a:pPr/>
              <a:t>2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848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BE91-EEA5-4D33-8FF1-9189A5390A0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13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7112C-BC30-C340-80A0-CCB91BC1F316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E869-AB05-3343-9534-0E2FCA20D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2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7112C-BC30-C340-80A0-CCB91BC1F316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E869-AB05-3343-9534-0E2FCA20D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563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7112C-BC30-C340-80A0-CCB91BC1F316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E869-AB05-3343-9534-0E2FCA20D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72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C145-F5EF-494C-843A-109F2B9263BE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2017/12/07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3CDC-A11A-49EE-A14C-68CB92B3A1B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023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C145-F5EF-494C-843A-109F2B9263BE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2017/12/07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3CDC-A11A-49EE-A14C-68CB92B3A1B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233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C145-F5EF-494C-843A-109F2B9263BE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2017/12/07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3CDC-A11A-49EE-A14C-68CB92B3A1B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754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C145-F5EF-494C-843A-109F2B9263BE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2017/12/07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3CDC-A11A-49EE-A14C-68CB92B3A1B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764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C145-F5EF-494C-843A-109F2B9263BE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2017/12/07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3CDC-A11A-49EE-A14C-68CB92B3A1B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643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C145-F5EF-494C-843A-109F2B9263BE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2017/12/07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3CDC-A11A-49EE-A14C-68CB92B3A1B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0767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C145-F5EF-494C-843A-109F2B9263BE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2017/12/07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3CDC-A11A-49EE-A14C-68CB92B3A1B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055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C145-F5EF-494C-843A-109F2B9263BE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2017/12/07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3CDC-A11A-49EE-A14C-68CB92B3A1B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389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7112C-BC30-C340-80A0-CCB91BC1F316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E869-AB05-3343-9534-0E2FCA20D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63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C145-F5EF-494C-843A-109F2B9263BE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2017/12/07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3CDC-A11A-49EE-A14C-68CB92B3A1B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552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C145-F5EF-494C-843A-109F2B9263BE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2017/12/07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3CDC-A11A-49EE-A14C-68CB92B3A1B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799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C145-F5EF-494C-843A-109F2B9263BE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2017/12/07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3CDC-A11A-49EE-A14C-68CB92B3A1B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561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BBF02-9372-4D3A-90B1-33091AEE85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C5F8-70E8-475B-AEED-ED81272062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5745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BBF02-9372-4D3A-90B1-33091AEE85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C5F8-70E8-475B-AEED-ED81272062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6315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BBF02-9372-4D3A-90B1-33091AEE85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C5F8-70E8-475B-AEED-ED81272062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9284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BBF02-9372-4D3A-90B1-33091AEE85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C5F8-70E8-475B-AEED-ED81272062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0320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BBF02-9372-4D3A-90B1-33091AEE85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C5F8-70E8-475B-AEED-ED81272062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9195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BBF02-9372-4D3A-90B1-33091AEE85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C5F8-70E8-475B-AEED-ED81272062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3767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BBF02-9372-4D3A-90B1-33091AEE85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C5F8-70E8-475B-AEED-ED81272062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240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7112C-BC30-C340-80A0-CCB91BC1F316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E869-AB05-3343-9534-0E2FCA20D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105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BBF02-9372-4D3A-90B1-33091AEE85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C5F8-70E8-475B-AEED-ED81272062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0588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BBF02-9372-4D3A-90B1-33091AEE85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C5F8-70E8-475B-AEED-ED81272062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3442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BBF02-9372-4D3A-90B1-33091AEE85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C5F8-70E8-475B-AEED-ED81272062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637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BBF02-9372-4D3A-90B1-33091AEE85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9C5F8-70E8-475B-AEED-ED81272062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1533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286718"/>
            <a:ext cx="457200" cy="780214"/>
          </a:xfrm>
          <a:prstGeom prst="rect">
            <a:avLst/>
          </a:prstGeom>
          <a:noFill/>
        </p:spPr>
        <p:txBody>
          <a:bodyPr wrap="square" lIns="0" tIns="6858" rIns="0" bIns="6858" rtlCol="0" anchor="ctr" anchorCtr="0">
            <a:spAutoFit/>
          </a:bodyPr>
          <a:lstStyle/>
          <a:p>
            <a:r>
              <a:rPr lang="en-US" sz="49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49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C511-029F-6E46-B10D-439D7B01397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12/7/2017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57B0AA-AC8E-4463-ADAC-E87D09B82E4F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5190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C511-029F-6E46-B10D-439D7B01397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12/7/2017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F57443-0E23-D146-B7D5-9ECD9A085376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1167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9"/>
            <a:ext cx="457200" cy="76174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49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49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C511-029F-6E46-B10D-439D7B01397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12/7/2017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F57443-0E23-D146-B7D5-9ECD9A085376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685800" rtl="0" eaLnBrk="1" latinLnBrk="0" hangingPunct="1">
              <a:spcBef>
                <a:spcPct val="0"/>
              </a:spcBef>
              <a:buNone/>
              <a:defRPr lang="en-US" sz="405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247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C511-029F-6E46-B10D-439D7B01397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12/7/2017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F57443-0E23-D146-B7D5-9ECD9A085376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70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08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165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165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6924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45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45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6924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45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45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C511-029F-6E46-B10D-439D7B01397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12/7/2017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F57443-0E23-D146-B7D5-9ECD9A085376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7462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C511-029F-6E46-B10D-439D7B01397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12/7/2017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F57443-0E23-D146-B7D5-9ECD9A085376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925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7112C-BC30-C340-80A0-CCB91BC1F316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E869-AB05-3343-9534-0E2FCA20D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152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C511-029F-6E46-B10D-439D7B01397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12/7/2017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F57443-0E23-D146-B7D5-9ECD9A085376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7721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C511-029F-6E46-B10D-439D7B01397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12/7/2017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F57443-0E23-D146-B7D5-9ECD9A085376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1712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6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5"/>
            <a:ext cx="457200" cy="6924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45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45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C511-029F-6E46-B10D-439D7B01397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12/7/2017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F57443-0E23-D146-B7D5-9ECD9A085376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1021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3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C511-029F-6E46-B10D-439D7B01397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12/7/2017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7443-0E23-D146-B7D5-9ECD9A085376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6315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C511-029F-6E46-B10D-439D7B01397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12/7/2017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7443-0E23-D146-B7D5-9ECD9A085376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602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7112C-BC30-C340-80A0-CCB91BC1F316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E869-AB05-3343-9534-0E2FCA20D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31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7112C-BC30-C340-80A0-CCB91BC1F316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E869-AB05-3343-9534-0E2FCA20D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37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7112C-BC30-C340-80A0-CCB91BC1F316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E869-AB05-3343-9534-0E2FCA20D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1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7112C-BC30-C340-80A0-CCB91BC1F316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E869-AB05-3343-9534-0E2FCA20D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17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7112C-BC30-C340-80A0-CCB91BC1F316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E869-AB05-3343-9534-0E2FCA20D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2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7112C-BC30-C340-80A0-CCB91BC1F316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DE869-AB05-3343-9534-0E2FCA20D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6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C3BDC145-F5EF-494C-843A-109F2B9263BE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 defTabSz="685800"/>
              <a:t>2017/12/07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FD023CDC-A11A-49EE-A14C-68CB92B3A1B2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85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7E1BBF02-9372-4D3A-90B1-33091AEE85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A59C5F8-70E8-475B-AEED-ED81272062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98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2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7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3277956" y="116856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3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4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25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F98C511-029F-6E46-B10D-439D7B01397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12/7/2017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4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2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8F57443-0E23-D146-B7D5-9ECD9A085376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4623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spcBef>
          <a:spcPct val="0"/>
        </a:spcBef>
        <a:buNone/>
        <a:defRPr sz="3675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192024" algn="l" defTabSz="6858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1575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480060" indent="-192024" algn="l" defTabSz="6858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25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754380" indent="-192024" algn="l" defTabSz="6858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275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028700" indent="-192024" algn="l" defTabSz="6858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234440" indent="-192024" algn="l" defTabSz="6858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125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474470" indent="-192024" algn="l" defTabSz="6858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05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1680210" indent="-192024" algn="l" defTabSz="6858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05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1885950" indent="-192024" algn="l" defTabSz="6858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05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125980" indent="-192024" algn="l" defTabSz="6858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05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png"/><Relationship Id="rId7" Type="http://schemas.openxmlformats.org/officeDocument/2006/relationships/image" Target="../media/image17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10" Type="http://schemas.openxmlformats.org/officeDocument/2006/relationships/image" Target="../media/image20.emf"/><Relationship Id="rId4" Type="http://schemas.openxmlformats.org/officeDocument/2006/relationships/image" Target="../media/image14.emf"/><Relationship Id="rId9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5217" y="3472334"/>
            <a:ext cx="6400800" cy="950507"/>
          </a:xfrm>
          <a:solidFill>
            <a:srgbClr val="00B050"/>
          </a:soli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SEDA CLIENT JOURNEY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574" y="356048"/>
            <a:ext cx="6887183" cy="999010"/>
          </a:xfrm>
          <a:prstGeom prst="rect">
            <a:avLst/>
          </a:prstGeom>
        </p:spPr>
      </p:pic>
      <p:sp>
        <p:nvSpPr>
          <p:cNvPr id="6" name="Title Placeholder 1"/>
          <p:cNvSpPr txBox="1">
            <a:spLocks/>
          </p:cNvSpPr>
          <p:nvPr/>
        </p:nvSpPr>
        <p:spPr>
          <a:xfrm>
            <a:off x="457199" y="274638"/>
            <a:ext cx="6478621" cy="828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  ICT S    SMME REVIEW SYMP0SIUM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643" y="5755704"/>
            <a:ext cx="1916348" cy="78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11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971550"/>
            <a:ext cx="6172200" cy="251222"/>
          </a:xfrm>
        </p:spPr>
        <p:txBody>
          <a:bodyPr>
            <a:noAutofit/>
          </a:bodyPr>
          <a:lstStyle/>
          <a:p>
            <a:r>
              <a:rPr lang="en-ZA" sz="1200" b="1" dirty="0">
                <a:latin typeface="Trebuchet MS" panose="020B0603020202020204" pitchFamily="34" charset="0"/>
              </a:rPr>
              <a:t>List of ICT </a:t>
            </a:r>
            <a:r>
              <a:rPr lang="en-ZA" sz="1200" b="1" dirty="0" err="1">
                <a:latin typeface="Trebuchet MS" panose="020B0603020202020204" pitchFamily="34" charset="0"/>
              </a:rPr>
              <a:t>DigitalTBIs</a:t>
            </a:r>
            <a:r>
              <a:rPr lang="en-ZA" sz="1200" b="1" dirty="0">
                <a:latin typeface="Trebuchet MS" panose="020B0603020202020204" pitchFamily="34" charset="0"/>
              </a:rPr>
              <a:t> Supported by STP – 57 Centres around SA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1222772"/>
          <a:ext cx="9144001" cy="4777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7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4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7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45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3282">
                <a:tc>
                  <a:txBody>
                    <a:bodyPr/>
                    <a:lstStyle/>
                    <a:p>
                      <a:pPr algn="ctr"/>
                      <a:endParaRPr lang="en-ZA" sz="900" dirty="0">
                        <a:latin typeface="Trebuchet MS" panose="020B0603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CENTRE </a:t>
                      </a:r>
                      <a:endParaRPr lang="en-ZA" sz="9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SECTOR </a:t>
                      </a:r>
                      <a:endParaRPr lang="en-ZA" sz="9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PROVINCE </a:t>
                      </a:r>
                      <a:endParaRPr lang="en-ZA" sz="9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6563">
                <a:tc>
                  <a:txBody>
                    <a:bodyPr/>
                    <a:lstStyle/>
                    <a:p>
                      <a:pPr algn="ctr"/>
                      <a:endParaRPr lang="en-ZA" sz="1000" dirty="0"/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 b="1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Seda Nelson Mandela Bay ICT Incubator (SNII) </a:t>
                      </a:r>
                      <a:endParaRPr lang="en-ZA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 b="1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ICT </a:t>
                      </a:r>
                      <a:endParaRPr lang="en-ZA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 b="1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Port Elizabeth, Eastern Cape </a:t>
                      </a:r>
                      <a:endParaRPr lang="en-ZA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6563">
                <a:tc>
                  <a:txBody>
                    <a:bodyPr/>
                    <a:lstStyle/>
                    <a:p>
                      <a:pPr algn="ctr"/>
                      <a:endParaRPr lang="en-ZA" sz="1000" dirty="0"/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 b="1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INVOTECH</a:t>
                      </a:r>
                      <a:endParaRPr lang="en-ZA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 b="1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Mixed high-tech</a:t>
                      </a:r>
                      <a:endParaRPr lang="en-ZA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 b="1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Durban, </a:t>
                      </a:r>
                      <a:r>
                        <a:rPr lang="en-ZA" sz="800" b="1" dirty="0" err="1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KwaZulu</a:t>
                      </a:r>
                      <a:r>
                        <a:rPr lang="en-ZA" sz="800" b="1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Natal </a:t>
                      </a:r>
                      <a:endParaRPr lang="en-ZA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6490">
                <a:tc>
                  <a:txBody>
                    <a:bodyPr/>
                    <a:lstStyle/>
                    <a:p>
                      <a:pPr algn="ctr"/>
                      <a:endParaRPr lang="en-ZA" sz="1000" dirty="0"/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 b="1" dirty="0" err="1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SoftstartBTI</a:t>
                      </a:r>
                      <a:r>
                        <a:rPr lang="en-ZA" sz="800" b="1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(SBTI) </a:t>
                      </a:r>
                      <a:endParaRPr lang="en-ZA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 b="1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ICT </a:t>
                      </a:r>
                      <a:r>
                        <a:rPr lang="en-ZA" sz="8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Digital </a:t>
                      </a:r>
                      <a:endParaRPr lang="en-ZA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 b="1" dirty="0" err="1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Midrand</a:t>
                      </a:r>
                      <a:r>
                        <a:rPr lang="en-ZA" sz="800" b="1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Gauteng </a:t>
                      </a:r>
                      <a:endParaRPr lang="en-ZA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4270">
                <a:tc>
                  <a:txBody>
                    <a:bodyPr/>
                    <a:lstStyle/>
                    <a:p>
                      <a:endParaRPr lang="en-ZA" sz="1000" dirty="0" smtClean="0"/>
                    </a:p>
                    <a:p>
                      <a:endParaRPr lang="en-ZA" sz="1000" dirty="0"/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Smart X</a:t>
                      </a:r>
                      <a:r>
                        <a:rPr lang="en-ZA" sz="8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Change </a:t>
                      </a:r>
                      <a:endParaRPr lang="en-ZA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ICT Digital</a:t>
                      </a:r>
                      <a:r>
                        <a:rPr lang="en-ZA" sz="8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Film </a:t>
                      </a:r>
                      <a:endParaRPr lang="en-ZA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Durban</a:t>
                      </a:r>
                      <a:r>
                        <a:rPr lang="en-ZA" sz="8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Port Shepstone </a:t>
                      </a:r>
                      <a:endParaRPr lang="en-ZA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4270">
                <a:tc>
                  <a:txBody>
                    <a:bodyPr/>
                    <a:lstStyle/>
                    <a:p>
                      <a:endParaRPr lang="en-ZA" sz="1000" dirty="0" smtClean="0"/>
                    </a:p>
                    <a:p>
                      <a:endParaRPr lang="en-ZA" sz="1000" dirty="0"/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</a:t>
                      </a:r>
                      <a:r>
                        <a:rPr lang="en-ZA" sz="8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French Tech Labs</a:t>
                      </a:r>
                      <a:endParaRPr lang="en-ZA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ICT</a:t>
                      </a:r>
                      <a:r>
                        <a:rPr lang="en-ZA" sz="8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Digital </a:t>
                      </a:r>
                      <a:endParaRPr lang="en-ZA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Western</a:t>
                      </a:r>
                      <a:r>
                        <a:rPr lang="en-ZA" sz="8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Cape </a:t>
                      </a:r>
                      <a:endParaRPr lang="en-ZA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541">
                <a:tc>
                  <a:txBody>
                    <a:bodyPr/>
                    <a:lstStyle/>
                    <a:p>
                      <a:endParaRPr lang="en-ZA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715" y="2456106"/>
            <a:ext cx="2372648" cy="7603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98855"/>
            <a:ext cx="2333933" cy="7798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715" y="3290734"/>
            <a:ext cx="2372648" cy="879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208821"/>
            <a:ext cx="2333933" cy="619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905683"/>
            <a:ext cx="2333933" cy="61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8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65" y="1360214"/>
            <a:ext cx="9149365" cy="1005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95" y="857250"/>
            <a:ext cx="489247" cy="5029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605013"/>
            <a:ext cx="9149365" cy="100593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869565" y="1885952"/>
            <a:ext cx="1091045" cy="10988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ZA" sz="135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869565" y="4044661"/>
            <a:ext cx="1091045" cy="10988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ZA" sz="1350">
              <a:solidFill>
                <a:prstClr val="white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-5365" y="857250"/>
          <a:ext cx="9149365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Worksheet" r:id="rId5" imgW="11229870" imgH="8534400" progId="Excel.Sheet.12">
                  <p:embed/>
                </p:oleObj>
              </mc:Choice>
              <mc:Fallback>
                <p:oleObj name="Worksheet" r:id="rId5" imgW="11229870" imgH="8534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5365" y="857250"/>
                        <a:ext cx="9149365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194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65" y="1360214"/>
            <a:ext cx="9149365" cy="1005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5" y="857250"/>
            <a:ext cx="489247" cy="5029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605013"/>
            <a:ext cx="9149365" cy="100593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869565" y="1885952"/>
            <a:ext cx="1091045" cy="10988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ZA" sz="135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869565" y="4044661"/>
            <a:ext cx="1091045" cy="10988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ZA" sz="1350">
              <a:solidFill>
                <a:prstClr val="white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1885951"/>
            <a:ext cx="9144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 defTabSz="685800">
              <a:defRPr/>
            </a:pPr>
            <a:endParaRPr lang="en-GB" sz="1500" dirty="0">
              <a:solidFill>
                <a:prstClr val="black"/>
              </a:solidFill>
              <a:ea typeface="ＭＳ Ｐゴシック" pitchFamily="34" charset="-128"/>
            </a:endParaRPr>
          </a:p>
          <a:p>
            <a:pPr defTabSz="685800">
              <a:defRPr/>
            </a:pPr>
            <a:r>
              <a:rPr lang="en-GB" sz="1500" dirty="0">
                <a:solidFill>
                  <a:prstClr val="black"/>
                </a:solidFill>
                <a:ea typeface="ＭＳ Ｐゴシック" pitchFamily="34" charset="-128"/>
              </a:rPr>
              <a:t>  </a:t>
            </a:r>
          </a:p>
          <a:p>
            <a:pPr marL="471488" lvl="1" indent="-128588" defTabSz="685800">
              <a:buFont typeface="Arial" pitchFamily="34" charset="0"/>
              <a:buChar char="•"/>
              <a:defRPr/>
            </a:pPr>
            <a:endParaRPr lang="en-GB" sz="1500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65" y="1738994"/>
            <a:ext cx="9154729" cy="38660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69359" y="943528"/>
            <a:ext cx="49797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700" dirty="0">
                <a:solidFill>
                  <a:prstClr val="black"/>
                </a:solidFill>
              </a:rPr>
              <a:t>Remodeled ICT Incubator Model </a:t>
            </a:r>
          </a:p>
        </p:txBody>
      </p:sp>
    </p:spTree>
    <p:extLst>
      <p:ext uri="{BB962C8B-B14F-4D97-AF65-F5344CB8AC3E}">
        <p14:creationId xmlns:p14="http://schemas.microsoft.com/office/powerpoint/2010/main" val="275302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65" y="1360214"/>
            <a:ext cx="9149365" cy="1005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5" y="857250"/>
            <a:ext cx="489247" cy="5029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605013"/>
            <a:ext cx="9149365" cy="100593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5869565" y="4044661"/>
            <a:ext cx="1091045" cy="10988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ZA" sz="1350">
              <a:solidFill>
                <a:prstClr val="white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2295" y="1554111"/>
            <a:ext cx="9071705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600075" lvl="1" indent="-257175" defTabSz="685800"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prstClr val="black"/>
                </a:solidFill>
                <a:ea typeface="ＭＳ Ｐゴシック" pitchFamily="34" charset="-128"/>
              </a:rPr>
              <a:t>Human Capital Development </a:t>
            </a:r>
          </a:p>
          <a:p>
            <a:pPr marL="942975" lvl="2" indent="-257175" defTabSz="685800">
              <a:buFont typeface="Wingdings" panose="05000000000000000000" pitchFamily="2" charset="2"/>
              <a:buChar char="v"/>
              <a:defRPr/>
            </a:pPr>
            <a:r>
              <a:rPr lang="en-GB" sz="1500" dirty="0">
                <a:solidFill>
                  <a:prstClr val="black"/>
                </a:solidFill>
                <a:ea typeface="ＭＳ Ｐゴシック" pitchFamily="34" charset="-128"/>
              </a:rPr>
              <a:t>Development of ICT Engineering, Coding and Programming skills</a:t>
            </a:r>
          </a:p>
          <a:p>
            <a:pPr marL="600075" lvl="1" indent="-257175" defTabSz="685800"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prstClr val="black"/>
                </a:solidFill>
                <a:ea typeface="ＭＳ Ｐゴシック" pitchFamily="34" charset="-128"/>
              </a:rPr>
              <a:t>Knowledge Generation and Opportunity Exploitation </a:t>
            </a:r>
          </a:p>
          <a:p>
            <a:pPr marL="942975" lvl="2" indent="-257175" defTabSz="685800">
              <a:buFont typeface="Wingdings" panose="05000000000000000000" pitchFamily="2" charset="2"/>
              <a:buChar char="v"/>
              <a:defRPr/>
            </a:pPr>
            <a:r>
              <a:rPr lang="en-GB" sz="1500" dirty="0">
                <a:solidFill>
                  <a:prstClr val="black"/>
                </a:solidFill>
                <a:ea typeface="ＭＳ Ｐゴシック" pitchFamily="34" charset="-128"/>
              </a:rPr>
              <a:t>New application generation to solve industry and social challenges </a:t>
            </a:r>
          </a:p>
          <a:p>
            <a:pPr marL="942975" lvl="2" indent="-257175" defTabSz="685800">
              <a:buFont typeface="Wingdings" panose="05000000000000000000" pitchFamily="2" charset="2"/>
              <a:buChar char="v"/>
              <a:defRPr/>
            </a:pPr>
            <a:r>
              <a:rPr lang="en-GB" sz="1500" dirty="0">
                <a:solidFill>
                  <a:prstClr val="black"/>
                </a:solidFill>
                <a:ea typeface="ＭＳ Ｐゴシック" pitchFamily="34" charset="-128"/>
              </a:rPr>
              <a:t>Digitisation </a:t>
            </a:r>
          </a:p>
          <a:p>
            <a:pPr marL="942975" lvl="2" indent="-257175" defTabSz="685800">
              <a:buFont typeface="Wingdings" panose="05000000000000000000" pitchFamily="2" charset="2"/>
              <a:buChar char="v"/>
              <a:defRPr/>
            </a:pPr>
            <a:r>
              <a:rPr lang="en-GB" sz="1500" dirty="0">
                <a:solidFill>
                  <a:prstClr val="black"/>
                </a:solidFill>
                <a:ea typeface="ＭＳ Ｐゴシック" pitchFamily="34" charset="-128"/>
              </a:rPr>
              <a:t>Artificial Intelligence</a:t>
            </a:r>
          </a:p>
          <a:p>
            <a:pPr marL="942975" lvl="2" indent="-257175" defTabSz="685800">
              <a:buFont typeface="Wingdings" panose="05000000000000000000" pitchFamily="2" charset="2"/>
              <a:buChar char="v"/>
              <a:defRPr/>
            </a:pPr>
            <a:r>
              <a:rPr lang="en-GB" sz="1500" dirty="0">
                <a:solidFill>
                  <a:prstClr val="black"/>
                </a:solidFill>
                <a:ea typeface="ＭＳ Ｐゴシック" pitchFamily="34" charset="-128"/>
              </a:rPr>
              <a:t>Robotics </a:t>
            </a:r>
          </a:p>
          <a:p>
            <a:pPr marL="600075" lvl="1" indent="-257175" defTabSz="685800"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prstClr val="black"/>
                </a:solidFill>
                <a:ea typeface="ＭＳ Ｐゴシック" pitchFamily="34" charset="-128"/>
              </a:rPr>
              <a:t>Knowledge Infrastructure </a:t>
            </a:r>
          </a:p>
          <a:p>
            <a:pPr marL="942975" lvl="2" indent="-257175" defTabSz="685800">
              <a:buFont typeface="Wingdings" panose="05000000000000000000" pitchFamily="2" charset="2"/>
              <a:buChar char="v"/>
              <a:defRPr/>
            </a:pPr>
            <a:r>
              <a:rPr lang="en-GB" sz="1500" dirty="0">
                <a:solidFill>
                  <a:prstClr val="black"/>
                </a:solidFill>
                <a:ea typeface="ＭＳ Ｐゴシック" pitchFamily="34" charset="-128"/>
              </a:rPr>
              <a:t>Incubation Coding and Programming School </a:t>
            </a:r>
          </a:p>
          <a:p>
            <a:pPr marL="942975" lvl="2" indent="-257175" defTabSz="685800">
              <a:buFont typeface="Wingdings" panose="05000000000000000000" pitchFamily="2" charset="2"/>
              <a:buChar char="v"/>
              <a:defRPr/>
            </a:pPr>
            <a:r>
              <a:rPr lang="en-GB" sz="1500" dirty="0">
                <a:solidFill>
                  <a:prstClr val="black"/>
                </a:solidFill>
                <a:ea typeface="ＭＳ Ｐゴシック" pitchFamily="34" charset="-128"/>
              </a:rPr>
              <a:t>Incubation Living Labs and Innovation Labs </a:t>
            </a:r>
          </a:p>
          <a:p>
            <a:pPr marL="942975" lvl="2" indent="-257175" defTabSz="685800">
              <a:buFont typeface="Wingdings" panose="05000000000000000000" pitchFamily="2" charset="2"/>
              <a:buChar char="v"/>
              <a:defRPr/>
            </a:pPr>
            <a:r>
              <a:rPr lang="en-GB" sz="1500" dirty="0">
                <a:solidFill>
                  <a:prstClr val="black"/>
                </a:solidFill>
                <a:ea typeface="ＭＳ Ｐゴシック" pitchFamily="34" charset="-128"/>
              </a:rPr>
              <a:t>High Speed Broadband (free </a:t>
            </a:r>
            <a:r>
              <a:rPr lang="en-GB" sz="1500" dirty="0" err="1">
                <a:solidFill>
                  <a:prstClr val="black"/>
                </a:solidFill>
                <a:ea typeface="ＭＳ Ｐゴシック" pitchFamily="34" charset="-128"/>
              </a:rPr>
              <a:t>wifi</a:t>
            </a:r>
            <a:r>
              <a:rPr lang="en-GB" sz="1500" dirty="0">
                <a:solidFill>
                  <a:prstClr val="black"/>
                </a:solidFill>
                <a:ea typeface="ＭＳ Ｐゴシック" pitchFamily="34" charset="-128"/>
              </a:rPr>
              <a:t>) </a:t>
            </a:r>
          </a:p>
          <a:p>
            <a:pPr marL="942975" lvl="2" indent="-257175" defTabSz="685800">
              <a:buFont typeface="Wingdings" panose="05000000000000000000" pitchFamily="2" charset="2"/>
              <a:buChar char="v"/>
              <a:defRPr/>
            </a:pPr>
            <a:r>
              <a:rPr lang="en-GB" sz="1500" dirty="0">
                <a:solidFill>
                  <a:prstClr val="black"/>
                </a:solidFill>
                <a:ea typeface="ＭＳ Ｐゴシック" pitchFamily="34" charset="-128"/>
              </a:rPr>
              <a:t>Co-working and Co-Creation Spaces     </a:t>
            </a:r>
          </a:p>
          <a:p>
            <a:pPr marL="600075" lvl="1" indent="-257175" defTabSz="68580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ea typeface="ＭＳ Ｐゴシック" pitchFamily="34" charset="-128"/>
              </a:rPr>
              <a:t>Enablers to address the “innovation chasm” between research results and socio-economic outcomes</a:t>
            </a:r>
          </a:p>
          <a:p>
            <a:pPr marL="942975" lvl="2" indent="-257175" defTabSz="685800">
              <a:buFont typeface="Wingdings" panose="05000000000000000000" pitchFamily="2" charset="2"/>
              <a:buChar char="v"/>
              <a:defRPr/>
            </a:pPr>
            <a:r>
              <a:rPr lang="en-US" sz="1500" dirty="0">
                <a:solidFill>
                  <a:prstClr val="black"/>
                </a:solidFill>
                <a:ea typeface="ＭＳ Ｐゴシック" pitchFamily="34" charset="-128"/>
              </a:rPr>
              <a:t>Innovation and Technology Commercialization through Incubation  </a:t>
            </a:r>
          </a:p>
          <a:p>
            <a:pPr lvl="2" defTabSz="685800">
              <a:defRPr/>
            </a:pPr>
            <a:endParaRPr lang="en-GB" sz="1500" dirty="0">
              <a:solidFill>
                <a:prstClr val="black"/>
              </a:solidFill>
              <a:ea typeface="ＭＳ Ｐゴシック" pitchFamily="34" charset="-128"/>
            </a:endParaRPr>
          </a:p>
          <a:p>
            <a:pPr marL="942975" lvl="2" indent="-257175" defTabSz="685800">
              <a:buFont typeface="Wingdings" panose="05000000000000000000" pitchFamily="2" charset="2"/>
              <a:buChar char="v"/>
              <a:defRPr/>
            </a:pPr>
            <a:endParaRPr lang="en-GB" sz="1500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23359" y="943528"/>
            <a:ext cx="46313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700" dirty="0">
                <a:solidFill>
                  <a:prstClr val="black"/>
                </a:solidFill>
              </a:rPr>
              <a:t>Remodeling and Scale Focus  </a:t>
            </a:r>
          </a:p>
        </p:txBody>
      </p:sp>
    </p:spTree>
    <p:extLst>
      <p:ext uri="{BB962C8B-B14F-4D97-AF65-F5344CB8AC3E}">
        <p14:creationId xmlns:p14="http://schemas.microsoft.com/office/powerpoint/2010/main" val="248983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65" y="1360214"/>
            <a:ext cx="9149365" cy="1005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5" y="857250"/>
            <a:ext cx="489247" cy="5029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605013"/>
            <a:ext cx="9149365" cy="100593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5869565" y="4044661"/>
            <a:ext cx="1091045" cy="10988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ZA" sz="135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2707" y="943528"/>
            <a:ext cx="53420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700" dirty="0" err="1">
                <a:solidFill>
                  <a:prstClr val="black"/>
                </a:solidFill>
              </a:rPr>
              <a:t>Seda</a:t>
            </a:r>
            <a:r>
              <a:rPr lang="en-US" sz="2700" dirty="0">
                <a:solidFill>
                  <a:prstClr val="black"/>
                </a:solidFill>
              </a:rPr>
              <a:t> ICT Digital Cluster Model </a:t>
            </a:r>
          </a:p>
        </p:txBody>
      </p:sp>
      <p:pic>
        <p:nvPicPr>
          <p:cNvPr id="2050" name="Object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25" b="-281"/>
          <a:stretch>
            <a:fillRect/>
          </a:stretch>
        </p:blipFill>
        <p:spPr bwMode="auto">
          <a:xfrm>
            <a:off x="72295" y="1565172"/>
            <a:ext cx="8843105" cy="393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56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0" y="878008"/>
            <a:ext cx="491008" cy="5032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007" y="5453211"/>
            <a:ext cx="1449533" cy="4997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459330"/>
            <a:ext cx="9144000" cy="3872927"/>
          </a:xfrm>
          <a:prstGeom prst="rect">
            <a:avLst/>
          </a:prstGeom>
          <a:solidFill>
            <a:srgbClr val="005D28"/>
          </a:solidFill>
          <a:ln>
            <a:solidFill>
              <a:srgbClr val="005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ZA" sz="1350">
              <a:solidFill>
                <a:prstClr val="white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1381290"/>
            <a:ext cx="9144000" cy="96467"/>
            <a:chOff x="0" y="612806"/>
            <a:chExt cx="12192000" cy="128623"/>
          </a:xfrm>
        </p:grpSpPr>
        <p:sp>
          <p:nvSpPr>
            <p:cNvPr id="6" name="Rectangle 5"/>
            <p:cNvSpPr/>
            <p:nvPr/>
          </p:nvSpPr>
          <p:spPr>
            <a:xfrm>
              <a:off x="0" y="672507"/>
              <a:ext cx="6194738" cy="6892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ZA" sz="1350">
                <a:solidFill>
                  <a:prstClr val="white"/>
                </a:solidFill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94738" y="612806"/>
              <a:ext cx="5997262" cy="7658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0" y="5262617"/>
            <a:ext cx="9144000" cy="98028"/>
            <a:chOff x="0" y="5798300"/>
            <a:chExt cx="12192000" cy="130704"/>
          </a:xfrm>
        </p:grpSpPr>
        <p:sp>
          <p:nvSpPr>
            <p:cNvPr id="13" name="Rectangle 12"/>
            <p:cNvSpPr/>
            <p:nvPr/>
          </p:nvSpPr>
          <p:spPr>
            <a:xfrm>
              <a:off x="0" y="5870881"/>
              <a:ext cx="5985734" cy="5812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ZA" sz="1350">
                <a:solidFill>
                  <a:prstClr val="white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85734" y="5798300"/>
              <a:ext cx="6206266" cy="79255"/>
            </a:xfrm>
            <a:prstGeom prst="rect">
              <a:avLst/>
            </a:prstGeom>
          </p:spPr>
        </p:pic>
      </p:grpSp>
      <p:sp>
        <p:nvSpPr>
          <p:cNvPr id="39" name="Title 38"/>
          <p:cNvSpPr>
            <a:spLocks noGrp="1"/>
          </p:cNvSpPr>
          <p:nvPr>
            <p:ph type="ctrTitle"/>
          </p:nvPr>
        </p:nvSpPr>
        <p:spPr>
          <a:xfrm>
            <a:off x="598868" y="2516090"/>
            <a:ext cx="7918326" cy="1790700"/>
          </a:xfrm>
        </p:spPr>
        <p:txBody>
          <a:bodyPr>
            <a:normAutofit fontScale="90000"/>
          </a:bodyPr>
          <a:lstStyle/>
          <a:p>
            <a:r>
              <a:rPr lang="en-ZA" b="1" dirty="0" err="1" smtClean="0">
                <a:solidFill>
                  <a:srgbClr val="FFC000"/>
                </a:solidFill>
              </a:rPr>
              <a:t>Seda</a:t>
            </a:r>
            <a:r>
              <a:rPr lang="en-ZA" b="1" dirty="0" smtClean="0">
                <a:solidFill>
                  <a:srgbClr val="FFC000"/>
                </a:solidFill>
              </a:rPr>
              <a:t> ICT Incubation Hubs </a:t>
            </a:r>
            <a:br>
              <a:rPr lang="en-ZA" b="1" dirty="0" smtClean="0">
                <a:solidFill>
                  <a:srgbClr val="FFC000"/>
                </a:solidFill>
              </a:rPr>
            </a:br>
            <a:r>
              <a:rPr lang="en-ZA" b="1" dirty="0" smtClean="0">
                <a:solidFill>
                  <a:srgbClr val="FFC000"/>
                </a:solidFill>
              </a:rPr>
              <a:t>-Remodelling- </a:t>
            </a:r>
            <a:br>
              <a:rPr lang="en-ZA" b="1" dirty="0" smtClean="0">
                <a:solidFill>
                  <a:srgbClr val="FFC000"/>
                </a:solidFill>
              </a:rPr>
            </a:br>
            <a:r>
              <a:rPr lang="en-ZA" b="1" dirty="0" smtClean="0">
                <a:solidFill>
                  <a:srgbClr val="FFC000"/>
                </a:solidFill>
              </a:rPr>
              <a:t>5 Biggest SME ICT Hubs in Africa</a:t>
            </a:r>
            <a:br>
              <a:rPr lang="en-ZA" b="1" dirty="0" smtClean="0">
                <a:solidFill>
                  <a:srgbClr val="FFC000"/>
                </a:solidFill>
              </a:rPr>
            </a:br>
            <a:r>
              <a:rPr lang="en-ZA" b="1" dirty="0" smtClean="0">
                <a:solidFill>
                  <a:srgbClr val="FFC000"/>
                </a:solidFill>
              </a:rPr>
              <a:t> Industry 4.0</a:t>
            </a:r>
            <a:endParaRPr lang="en-ZA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95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7" y="1282788"/>
            <a:ext cx="9149365" cy="1005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5" y="857250"/>
            <a:ext cx="489247" cy="5029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605013"/>
            <a:ext cx="9149365" cy="100593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421910" y="2046140"/>
            <a:ext cx="1091045" cy="10988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ZA" sz="135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869565" y="4044661"/>
            <a:ext cx="1091045" cy="10988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ZA" sz="1350">
              <a:solidFill>
                <a:prstClr val="whit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91116" y="824219"/>
            <a:ext cx="67691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rgbClr val="404040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04040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04040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04040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04040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defTabSz="685800">
              <a:defRPr/>
            </a:pPr>
            <a:r>
              <a:rPr lang="en-US" altLang="en-US" sz="3600" dirty="0">
                <a:latin typeface="Calibri"/>
              </a:rPr>
              <a:t>	</a:t>
            </a:r>
            <a:br>
              <a:rPr lang="en-US" altLang="en-US" sz="3600" dirty="0">
                <a:latin typeface="Calibri"/>
              </a:rPr>
            </a:br>
            <a:r>
              <a:rPr lang="en-US" altLang="en-US" sz="3600" dirty="0">
                <a:latin typeface="Calibri"/>
              </a:rPr>
              <a:t>New Conversation </a:t>
            </a:r>
            <a:br>
              <a:rPr lang="en-US" altLang="en-US" sz="3600" dirty="0">
                <a:latin typeface="Calibri"/>
              </a:rPr>
            </a:br>
            <a:endParaRPr lang="en-US" altLang="en-US" sz="3600" dirty="0">
              <a:latin typeface="Calibri"/>
            </a:endParaRPr>
          </a:p>
        </p:txBody>
      </p:sp>
      <p:sp>
        <p:nvSpPr>
          <p:cNvPr id="9" name="Oval 8"/>
          <p:cNvSpPr/>
          <p:nvPr/>
        </p:nvSpPr>
        <p:spPr>
          <a:xfrm>
            <a:off x="3322368" y="2920496"/>
            <a:ext cx="2015304" cy="131352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100" dirty="0">
                <a:solidFill>
                  <a:prstClr val="white"/>
                </a:solidFill>
              </a:rPr>
              <a:t>5</a:t>
            </a:r>
          </a:p>
          <a:p>
            <a:pPr algn="ctr" defTabSz="685800"/>
            <a:r>
              <a:rPr lang="en-US" sz="2100" dirty="0">
                <a:solidFill>
                  <a:prstClr val="white"/>
                </a:solidFill>
              </a:rPr>
              <a:t>NEW TECH</a:t>
            </a:r>
          </a:p>
          <a:p>
            <a:pPr algn="ctr" defTabSz="685800"/>
            <a:r>
              <a:rPr lang="en-US" sz="2100" dirty="0">
                <a:solidFill>
                  <a:prstClr val="white"/>
                </a:solidFill>
              </a:rPr>
              <a:t>HUB</a:t>
            </a:r>
          </a:p>
        </p:txBody>
      </p:sp>
      <p:sp>
        <p:nvSpPr>
          <p:cNvPr id="10" name="Right Arrow 9"/>
          <p:cNvSpPr/>
          <p:nvPr/>
        </p:nvSpPr>
        <p:spPr>
          <a:xfrm rot="19720249">
            <a:off x="5109703" y="2515269"/>
            <a:ext cx="2258669" cy="45351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1572158">
            <a:off x="5159905" y="4029400"/>
            <a:ext cx="2106065" cy="45351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12744025">
            <a:off x="1356998" y="2461130"/>
            <a:ext cx="2198525" cy="51709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 defTabSz="685800"/>
            <a:endParaRPr lang="en-US" sz="1500" b="1" dirty="0">
              <a:solidFill>
                <a:srgbClr val="FF0000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rot="8893594">
            <a:off x="1488390" y="4315198"/>
            <a:ext cx="2157564" cy="45351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-6982" b="-6642"/>
          <a:stretch/>
        </p:blipFill>
        <p:spPr>
          <a:xfrm>
            <a:off x="14170" y="1383381"/>
            <a:ext cx="1656639" cy="1239283"/>
          </a:xfrm>
          <a:prstGeom prst="rect">
            <a:avLst/>
          </a:prstGeom>
        </p:spPr>
      </p:pic>
      <p:sp>
        <p:nvSpPr>
          <p:cNvPr id="22" name="AutoShape 2" descr="Image result for modern ICT incubation hub building"/>
          <p:cNvSpPr>
            <a:spLocks noChangeAspect="1" noChangeArrowheads="1"/>
          </p:cNvSpPr>
          <p:nvPr/>
        </p:nvSpPr>
        <p:spPr bwMode="auto">
          <a:xfrm>
            <a:off x="-23813" y="7548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3" name="AutoShape 4" descr="Image result for modern ICT incubation hub building"/>
          <p:cNvSpPr>
            <a:spLocks noChangeAspect="1" noChangeArrowheads="1"/>
          </p:cNvSpPr>
          <p:nvPr/>
        </p:nvSpPr>
        <p:spPr bwMode="auto">
          <a:xfrm>
            <a:off x="90488" y="8691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4" name="AutoShape 6" descr="Image result for modern ICT incubation hub building"/>
          <p:cNvSpPr>
            <a:spLocks noChangeAspect="1" noChangeArrowheads="1"/>
          </p:cNvSpPr>
          <p:nvPr/>
        </p:nvSpPr>
        <p:spPr bwMode="auto">
          <a:xfrm>
            <a:off x="204788" y="9834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216" y="1420066"/>
            <a:ext cx="1883785" cy="120259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13671" y="1655708"/>
            <a:ext cx="1723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400" dirty="0">
                <a:solidFill>
                  <a:srgbClr val="FF0000"/>
                </a:solidFill>
              </a:rPr>
              <a:t>SNII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60215" y="1383810"/>
            <a:ext cx="1966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400" dirty="0">
                <a:solidFill>
                  <a:srgbClr val="FF0000"/>
                </a:solidFill>
              </a:rPr>
              <a:t>Smartxchange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757" y="4318219"/>
            <a:ext cx="1883785" cy="120259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227279" y="4334323"/>
            <a:ext cx="194965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700" dirty="0">
                <a:solidFill>
                  <a:srgbClr val="FF0000"/>
                </a:solidFill>
              </a:rPr>
              <a:t>SA Tech Lab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-6982" b="-6642"/>
          <a:stretch/>
        </p:blipFill>
        <p:spPr>
          <a:xfrm>
            <a:off x="62876" y="4435940"/>
            <a:ext cx="1656639" cy="123928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0400" y="4393463"/>
            <a:ext cx="225348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700" dirty="0">
                <a:solidFill>
                  <a:srgbClr val="FF0000"/>
                </a:solidFill>
              </a:rPr>
              <a:t>Invotech</a:t>
            </a:r>
          </a:p>
        </p:txBody>
      </p:sp>
    </p:spTree>
    <p:extLst>
      <p:ext uri="{BB962C8B-B14F-4D97-AF65-F5344CB8AC3E}">
        <p14:creationId xmlns:p14="http://schemas.microsoft.com/office/powerpoint/2010/main" val="167590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57250"/>
            <a:ext cx="9144001" cy="5143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5416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127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 txBox="1">
            <a:spLocks/>
          </p:cNvSpPr>
          <p:nvPr/>
        </p:nvSpPr>
        <p:spPr>
          <a:xfrm>
            <a:off x="442079" y="4869641"/>
            <a:ext cx="8229600" cy="7493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FF"/>
                </a:solidFill>
              </a:rPr>
              <a:t>THANK YOU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53608" y="5790275"/>
            <a:ext cx="2192443" cy="8404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 dirty="0" smtClean="0"/>
              <a:t>JUSTINE MOGASHOA</a:t>
            </a:r>
          </a:p>
          <a:p>
            <a:r>
              <a:rPr lang="en-US" dirty="0" smtClean="0"/>
              <a:t>SMALL ENTERPRISE DEVELOPMENT AGENCY (SEDA)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121" y="2481653"/>
            <a:ext cx="9144000" cy="999010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68319" y="5243209"/>
            <a:ext cx="2361671" cy="12817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E89B0-9583-E946-937B-9D60B99D34B3}" type="slidenum">
              <a:rPr lang="en-US" smtClean="0"/>
              <a:t>19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48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entagon 29"/>
          <p:cNvSpPr/>
          <p:nvPr/>
        </p:nvSpPr>
        <p:spPr>
          <a:xfrm>
            <a:off x="6726818" y="3977236"/>
            <a:ext cx="899828" cy="985469"/>
          </a:xfrm>
          <a:custGeom>
            <a:avLst/>
            <a:gdLst>
              <a:gd name="connsiteX0" fmla="*/ 0 w 979791"/>
              <a:gd name="connsiteY0" fmla="*/ 0 h 552450"/>
              <a:gd name="connsiteX1" fmla="*/ 703566 w 979791"/>
              <a:gd name="connsiteY1" fmla="*/ 0 h 552450"/>
              <a:gd name="connsiteX2" fmla="*/ 979791 w 979791"/>
              <a:gd name="connsiteY2" fmla="*/ 276225 h 552450"/>
              <a:gd name="connsiteX3" fmla="*/ 703566 w 979791"/>
              <a:gd name="connsiteY3" fmla="*/ 552450 h 552450"/>
              <a:gd name="connsiteX4" fmla="*/ 0 w 979791"/>
              <a:gd name="connsiteY4" fmla="*/ 552450 h 552450"/>
              <a:gd name="connsiteX5" fmla="*/ 0 w 979791"/>
              <a:gd name="connsiteY5" fmla="*/ 0 h 552450"/>
              <a:gd name="connsiteX0" fmla="*/ 9525 w 989316"/>
              <a:gd name="connsiteY0" fmla="*/ 0 h 552450"/>
              <a:gd name="connsiteX1" fmla="*/ 713091 w 989316"/>
              <a:gd name="connsiteY1" fmla="*/ 0 h 552450"/>
              <a:gd name="connsiteX2" fmla="*/ 989316 w 989316"/>
              <a:gd name="connsiteY2" fmla="*/ 276225 h 552450"/>
              <a:gd name="connsiteX3" fmla="*/ 713091 w 989316"/>
              <a:gd name="connsiteY3" fmla="*/ 552450 h 552450"/>
              <a:gd name="connsiteX4" fmla="*/ 9525 w 989316"/>
              <a:gd name="connsiteY4" fmla="*/ 552450 h 552450"/>
              <a:gd name="connsiteX5" fmla="*/ 0 w 989316"/>
              <a:gd name="connsiteY5" fmla="*/ 276225 h 552450"/>
              <a:gd name="connsiteX6" fmla="*/ 9525 w 989316"/>
              <a:gd name="connsiteY6" fmla="*/ 0 h 552450"/>
              <a:gd name="connsiteX0" fmla="*/ 0 w 979791"/>
              <a:gd name="connsiteY0" fmla="*/ 0 h 552450"/>
              <a:gd name="connsiteX1" fmla="*/ 703566 w 979791"/>
              <a:gd name="connsiteY1" fmla="*/ 0 h 552450"/>
              <a:gd name="connsiteX2" fmla="*/ 979791 w 979791"/>
              <a:gd name="connsiteY2" fmla="*/ 276225 h 552450"/>
              <a:gd name="connsiteX3" fmla="*/ 703566 w 979791"/>
              <a:gd name="connsiteY3" fmla="*/ 552450 h 552450"/>
              <a:gd name="connsiteX4" fmla="*/ 0 w 979791"/>
              <a:gd name="connsiteY4" fmla="*/ 552450 h 552450"/>
              <a:gd name="connsiteX5" fmla="*/ 114300 w 979791"/>
              <a:gd name="connsiteY5" fmla="*/ 285750 h 552450"/>
              <a:gd name="connsiteX6" fmla="*/ 0 w 979791"/>
              <a:gd name="connsiteY6" fmla="*/ 0 h 552450"/>
              <a:gd name="connsiteX0" fmla="*/ 0 w 979791"/>
              <a:gd name="connsiteY0" fmla="*/ 4034 h 556484"/>
              <a:gd name="connsiteX1" fmla="*/ 811130 w 979791"/>
              <a:gd name="connsiteY1" fmla="*/ 0 h 556484"/>
              <a:gd name="connsiteX2" fmla="*/ 979791 w 979791"/>
              <a:gd name="connsiteY2" fmla="*/ 280259 h 556484"/>
              <a:gd name="connsiteX3" fmla="*/ 703566 w 979791"/>
              <a:gd name="connsiteY3" fmla="*/ 556484 h 556484"/>
              <a:gd name="connsiteX4" fmla="*/ 0 w 979791"/>
              <a:gd name="connsiteY4" fmla="*/ 556484 h 556484"/>
              <a:gd name="connsiteX5" fmla="*/ 114300 w 979791"/>
              <a:gd name="connsiteY5" fmla="*/ 289784 h 556484"/>
              <a:gd name="connsiteX6" fmla="*/ 0 w 979791"/>
              <a:gd name="connsiteY6" fmla="*/ 4034 h 556484"/>
              <a:gd name="connsiteX0" fmla="*/ 0 w 979791"/>
              <a:gd name="connsiteY0" fmla="*/ 4034 h 556484"/>
              <a:gd name="connsiteX1" fmla="*/ 811130 w 979791"/>
              <a:gd name="connsiteY1" fmla="*/ 0 h 556484"/>
              <a:gd name="connsiteX2" fmla="*/ 979791 w 979791"/>
              <a:gd name="connsiteY2" fmla="*/ 280259 h 556484"/>
              <a:gd name="connsiteX3" fmla="*/ 814839 w 979791"/>
              <a:gd name="connsiteY3" fmla="*/ 552450 h 556484"/>
              <a:gd name="connsiteX4" fmla="*/ 0 w 979791"/>
              <a:gd name="connsiteY4" fmla="*/ 556484 h 556484"/>
              <a:gd name="connsiteX5" fmla="*/ 114300 w 979791"/>
              <a:gd name="connsiteY5" fmla="*/ 289784 h 556484"/>
              <a:gd name="connsiteX6" fmla="*/ 0 w 979791"/>
              <a:gd name="connsiteY6" fmla="*/ 4034 h 556484"/>
              <a:gd name="connsiteX0" fmla="*/ 0 w 979791"/>
              <a:gd name="connsiteY0" fmla="*/ 4034 h 556484"/>
              <a:gd name="connsiteX1" fmla="*/ 811130 w 979791"/>
              <a:gd name="connsiteY1" fmla="*/ 0 h 556484"/>
              <a:gd name="connsiteX2" fmla="*/ 979791 w 979791"/>
              <a:gd name="connsiteY2" fmla="*/ 280259 h 556484"/>
              <a:gd name="connsiteX3" fmla="*/ 814839 w 979791"/>
              <a:gd name="connsiteY3" fmla="*/ 552450 h 556484"/>
              <a:gd name="connsiteX4" fmla="*/ 0 w 979791"/>
              <a:gd name="connsiteY4" fmla="*/ 556484 h 556484"/>
              <a:gd name="connsiteX5" fmla="*/ 66082 w 979791"/>
              <a:gd name="connsiteY5" fmla="*/ 289784 h 556484"/>
              <a:gd name="connsiteX6" fmla="*/ 0 w 979791"/>
              <a:gd name="connsiteY6" fmla="*/ 4034 h 556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9791" h="556484">
                <a:moveTo>
                  <a:pt x="0" y="4034"/>
                </a:moveTo>
                <a:lnTo>
                  <a:pt x="811130" y="0"/>
                </a:lnTo>
                <a:lnTo>
                  <a:pt x="979791" y="280259"/>
                </a:lnTo>
                <a:lnTo>
                  <a:pt x="814839" y="552450"/>
                </a:lnTo>
                <a:lnTo>
                  <a:pt x="0" y="556484"/>
                </a:lnTo>
                <a:lnTo>
                  <a:pt x="66082" y="289784"/>
                </a:lnTo>
                <a:lnTo>
                  <a:pt x="0" y="403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ZA" sz="12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57" name="Pentagon 29"/>
          <p:cNvSpPr/>
          <p:nvPr/>
        </p:nvSpPr>
        <p:spPr>
          <a:xfrm>
            <a:off x="6743487" y="2389760"/>
            <a:ext cx="1072607" cy="985469"/>
          </a:xfrm>
          <a:custGeom>
            <a:avLst/>
            <a:gdLst>
              <a:gd name="connsiteX0" fmla="*/ 0 w 979791"/>
              <a:gd name="connsiteY0" fmla="*/ 0 h 552450"/>
              <a:gd name="connsiteX1" fmla="*/ 703566 w 979791"/>
              <a:gd name="connsiteY1" fmla="*/ 0 h 552450"/>
              <a:gd name="connsiteX2" fmla="*/ 979791 w 979791"/>
              <a:gd name="connsiteY2" fmla="*/ 276225 h 552450"/>
              <a:gd name="connsiteX3" fmla="*/ 703566 w 979791"/>
              <a:gd name="connsiteY3" fmla="*/ 552450 h 552450"/>
              <a:gd name="connsiteX4" fmla="*/ 0 w 979791"/>
              <a:gd name="connsiteY4" fmla="*/ 552450 h 552450"/>
              <a:gd name="connsiteX5" fmla="*/ 0 w 979791"/>
              <a:gd name="connsiteY5" fmla="*/ 0 h 552450"/>
              <a:gd name="connsiteX0" fmla="*/ 9525 w 989316"/>
              <a:gd name="connsiteY0" fmla="*/ 0 h 552450"/>
              <a:gd name="connsiteX1" fmla="*/ 713091 w 989316"/>
              <a:gd name="connsiteY1" fmla="*/ 0 h 552450"/>
              <a:gd name="connsiteX2" fmla="*/ 989316 w 989316"/>
              <a:gd name="connsiteY2" fmla="*/ 276225 h 552450"/>
              <a:gd name="connsiteX3" fmla="*/ 713091 w 989316"/>
              <a:gd name="connsiteY3" fmla="*/ 552450 h 552450"/>
              <a:gd name="connsiteX4" fmla="*/ 9525 w 989316"/>
              <a:gd name="connsiteY4" fmla="*/ 552450 h 552450"/>
              <a:gd name="connsiteX5" fmla="*/ 0 w 989316"/>
              <a:gd name="connsiteY5" fmla="*/ 276225 h 552450"/>
              <a:gd name="connsiteX6" fmla="*/ 9525 w 989316"/>
              <a:gd name="connsiteY6" fmla="*/ 0 h 552450"/>
              <a:gd name="connsiteX0" fmla="*/ 0 w 979791"/>
              <a:gd name="connsiteY0" fmla="*/ 0 h 552450"/>
              <a:gd name="connsiteX1" fmla="*/ 703566 w 979791"/>
              <a:gd name="connsiteY1" fmla="*/ 0 h 552450"/>
              <a:gd name="connsiteX2" fmla="*/ 979791 w 979791"/>
              <a:gd name="connsiteY2" fmla="*/ 276225 h 552450"/>
              <a:gd name="connsiteX3" fmla="*/ 703566 w 979791"/>
              <a:gd name="connsiteY3" fmla="*/ 552450 h 552450"/>
              <a:gd name="connsiteX4" fmla="*/ 0 w 979791"/>
              <a:gd name="connsiteY4" fmla="*/ 552450 h 552450"/>
              <a:gd name="connsiteX5" fmla="*/ 114300 w 979791"/>
              <a:gd name="connsiteY5" fmla="*/ 285750 h 552450"/>
              <a:gd name="connsiteX6" fmla="*/ 0 w 979791"/>
              <a:gd name="connsiteY6" fmla="*/ 0 h 552450"/>
              <a:gd name="connsiteX0" fmla="*/ 0 w 979791"/>
              <a:gd name="connsiteY0" fmla="*/ 4034 h 556484"/>
              <a:gd name="connsiteX1" fmla="*/ 811130 w 979791"/>
              <a:gd name="connsiteY1" fmla="*/ 0 h 556484"/>
              <a:gd name="connsiteX2" fmla="*/ 979791 w 979791"/>
              <a:gd name="connsiteY2" fmla="*/ 280259 h 556484"/>
              <a:gd name="connsiteX3" fmla="*/ 703566 w 979791"/>
              <a:gd name="connsiteY3" fmla="*/ 556484 h 556484"/>
              <a:gd name="connsiteX4" fmla="*/ 0 w 979791"/>
              <a:gd name="connsiteY4" fmla="*/ 556484 h 556484"/>
              <a:gd name="connsiteX5" fmla="*/ 114300 w 979791"/>
              <a:gd name="connsiteY5" fmla="*/ 289784 h 556484"/>
              <a:gd name="connsiteX6" fmla="*/ 0 w 979791"/>
              <a:gd name="connsiteY6" fmla="*/ 4034 h 556484"/>
              <a:gd name="connsiteX0" fmla="*/ 0 w 979791"/>
              <a:gd name="connsiteY0" fmla="*/ 4034 h 556484"/>
              <a:gd name="connsiteX1" fmla="*/ 811130 w 979791"/>
              <a:gd name="connsiteY1" fmla="*/ 0 h 556484"/>
              <a:gd name="connsiteX2" fmla="*/ 979791 w 979791"/>
              <a:gd name="connsiteY2" fmla="*/ 280259 h 556484"/>
              <a:gd name="connsiteX3" fmla="*/ 814839 w 979791"/>
              <a:gd name="connsiteY3" fmla="*/ 552450 h 556484"/>
              <a:gd name="connsiteX4" fmla="*/ 0 w 979791"/>
              <a:gd name="connsiteY4" fmla="*/ 556484 h 556484"/>
              <a:gd name="connsiteX5" fmla="*/ 114300 w 979791"/>
              <a:gd name="connsiteY5" fmla="*/ 289784 h 556484"/>
              <a:gd name="connsiteX6" fmla="*/ 0 w 979791"/>
              <a:gd name="connsiteY6" fmla="*/ 4034 h 556484"/>
              <a:gd name="connsiteX0" fmla="*/ 0 w 979791"/>
              <a:gd name="connsiteY0" fmla="*/ 4034 h 556484"/>
              <a:gd name="connsiteX1" fmla="*/ 811130 w 979791"/>
              <a:gd name="connsiteY1" fmla="*/ 0 h 556484"/>
              <a:gd name="connsiteX2" fmla="*/ 979791 w 979791"/>
              <a:gd name="connsiteY2" fmla="*/ 280259 h 556484"/>
              <a:gd name="connsiteX3" fmla="*/ 814839 w 979791"/>
              <a:gd name="connsiteY3" fmla="*/ 552450 h 556484"/>
              <a:gd name="connsiteX4" fmla="*/ 0 w 979791"/>
              <a:gd name="connsiteY4" fmla="*/ 556484 h 556484"/>
              <a:gd name="connsiteX5" fmla="*/ 66082 w 979791"/>
              <a:gd name="connsiteY5" fmla="*/ 289784 h 556484"/>
              <a:gd name="connsiteX6" fmla="*/ 0 w 979791"/>
              <a:gd name="connsiteY6" fmla="*/ 4034 h 556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9791" h="556484">
                <a:moveTo>
                  <a:pt x="0" y="4034"/>
                </a:moveTo>
                <a:lnTo>
                  <a:pt x="811130" y="0"/>
                </a:lnTo>
                <a:lnTo>
                  <a:pt x="979791" y="280259"/>
                </a:lnTo>
                <a:lnTo>
                  <a:pt x="814839" y="552450"/>
                </a:lnTo>
                <a:lnTo>
                  <a:pt x="0" y="556484"/>
                </a:lnTo>
                <a:lnTo>
                  <a:pt x="66082" y="289784"/>
                </a:lnTo>
                <a:lnTo>
                  <a:pt x="0" y="4034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ZA" sz="12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0" y="962613"/>
            <a:ext cx="5892631" cy="4176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ZA" sz="12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00" name="Wave 99"/>
          <p:cNvSpPr/>
          <p:nvPr/>
        </p:nvSpPr>
        <p:spPr>
          <a:xfrm rot="5400000">
            <a:off x="6985070" y="3068673"/>
            <a:ext cx="2670162" cy="1312335"/>
          </a:xfrm>
          <a:prstGeom prst="wave">
            <a:avLst>
              <a:gd name="adj1" fmla="val 12500"/>
              <a:gd name="adj2" fmla="val 233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ZA" sz="12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12" name="Pentagon 29"/>
          <p:cNvSpPr/>
          <p:nvPr/>
        </p:nvSpPr>
        <p:spPr>
          <a:xfrm>
            <a:off x="2591188" y="3997116"/>
            <a:ext cx="1887080" cy="964948"/>
          </a:xfrm>
          <a:custGeom>
            <a:avLst/>
            <a:gdLst>
              <a:gd name="connsiteX0" fmla="*/ 0 w 979791"/>
              <a:gd name="connsiteY0" fmla="*/ 0 h 552450"/>
              <a:gd name="connsiteX1" fmla="*/ 703566 w 979791"/>
              <a:gd name="connsiteY1" fmla="*/ 0 h 552450"/>
              <a:gd name="connsiteX2" fmla="*/ 979791 w 979791"/>
              <a:gd name="connsiteY2" fmla="*/ 276225 h 552450"/>
              <a:gd name="connsiteX3" fmla="*/ 703566 w 979791"/>
              <a:gd name="connsiteY3" fmla="*/ 552450 h 552450"/>
              <a:gd name="connsiteX4" fmla="*/ 0 w 979791"/>
              <a:gd name="connsiteY4" fmla="*/ 552450 h 552450"/>
              <a:gd name="connsiteX5" fmla="*/ 0 w 979791"/>
              <a:gd name="connsiteY5" fmla="*/ 0 h 552450"/>
              <a:gd name="connsiteX0" fmla="*/ 9525 w 989316"/>
              <a:gd name="connsiteY0" fmla="*/ 0 h 552450"/>
              <a:gd name="connsiteX1" fmla="*/ 713091 w 989316"/>
              <a:gd name="connsiteY1" fmla="*/ 0 h 552450"/>
              <a:gd name="connsiteX2" fmla="*/ 989316 w 989316"/>
              <a:gd name="connsiteY2" fmla="*/ 276225 h 552450"/>
              <a:gd name="connsiteX3" fmla="*/ 713091 w 989316"/>
              <a:gd name="connsiteY3" fmla="*/ 552450 h 552450"/>
              <a:gd name="connsiteX4" fmla="*/ 9525 w 989316"/>
              <a:gd name="connsiteY4" fmla="*/ 552450 h 552450"/>
              <a:gd name="connsiteX5" fmla="*/ 0 w 989316"/>
              <a:gd name="connsiteY5" fmla="*/ 276225 h 552450"/>
              <a:gd name="connsiteX6" fmla="*/ 9525 w 989316"/>
              <a:gd name="connsiteY6" fmla="*/ 0 h 552450"/>
              <a:gd name="connsiteX0" fmla="*/ 0 w 979791"/>
              <a:gd name="connsiteY0" fmla="*/ 0 h 552450"/>
              <a:gd name="connsiteX1" fmla="*/ 703566 w 979791"/>
              <a:gd name="connsiteY1" fmla="*/ 0 h 552450"/>
              <a:gd name="connsiteX2" fmla="*/ 979791 w 979791"/>
              <a:gd name="connsiteY2" fmla="*/ 276225 h 552450"/>
              <a:gd name="connsiteX3" fmla="*/ 703566 w 979791"/>
              <a:gd name="connsiteY3" fmla="*/ 552450 h 552450"/>
              <a:gd name="connsiteX4" fmla="*/ 0 w 979791"/>
              <a:gd name="connsiteY4" fmla="*/ 552450 h 552450"/>
              <a:gd name="connsiteX5" fmla="*/ 114300 w 979791"/>
              <a:gd name="connsiteY5" fmla="*/ 285750 h 552450"/>
              <a:gd name="connsiteX6" fmla="*/ 0 w 979791"/>
              <a:gd name="connsiteY6" fmla="*/ 0 h 552450"/>
              <a:gd name="connsiteX0" fmla="*/ 0 w 979791"/>
              <a:gd name="connsiteY0" fmla="*/ 4034 h 556484"/>
              <a:gd name="connsiteX1" fmla="*/ 811130 w 979791"/>
              <a:gd name="connsiteY1" fmla="*/ 0 h 556484"/>
              <a:gd name="connsiteX2" fmla="*/ 979791 w 979791"/>
              <a:gd name="connsiteY2" fmla="*/ 280259 h 556484"/>
              <a:gd name="connsiteX3" fmla="*/ 703566 w 979791"/>
              <a:gd name="connsiteY3" fmla="*/ 556484 h 556484"/>
              <a:gd name="connsiteX4" fmla="*/ 0 w 979791"/>
              <a:gd name="connsiteY4" fmla="*/ 556484 h 556484"/>
              <a:gd name="connsiteX5" fmla="*/ 114300 w 979791"/>
              <a:gd name="connsiteY5" fmla="*/ 289784 h 556484"/>
              <a:gd name="connsiteX6" fmla="*/ 0 w 979791"/>
              <a:gd name="connsiteY6" fmla="*/ 4034 h 556484"/>
              <a:gd name="connsiteX0" fmla="*/ 0 w 979791"/>
              <a:gd name="connsiteY0" fmla="*/ 4034 h 556484"/>
              <a:gd name="connsiteX1" fmla="*/ 811130 w 979791"/>
              <a:gd name="connsiteY1" fmla="*/ 0 h 556484"/>
              <a:gd name="connsiteX2" fmla="*/ 979791 w 979791"/>
              <a:gd name="connsiteY2" fmla="*/ 280259 h 556484"/>
              <a:gd name="connsiteX3" fmla="*/ 814839 w 979791"/>
              <a:gd name="connsiteY3" fmla="*/ 552450 h 556484"/>
              <a:gd name="connsiteX4" fmla="*/ 0 w 979791"/>
              <a:gd name="connsiteY4" fmla="*/ 556484 h 556484"/>
              <a:gd name="connsiteX5" fmla="*/ 114300 w 979791"/>
              <a:gd name="connsiteY5" fmla="*/ 289784 h 556484"/>
              <a:gd name="connsiteX6" fmla="*/ 0 w 979791"/>
              <a:gd name="connsiteY6" fmla="*/ 4034 h 556484"/>
              <a:gd name="connsiteX0" fmla="*/ 0 w 979791"/>
              <a:gd name="connsiteY0" fmla="*/ 4034 h 556484"/>
              <a:gd name="connsiteX1" fmla="*/ 811130 w 979791"/>
              <a:gd name="connsiteY1" fmla="*/ 0 h 556484"/>
              <a:gd name="connsiteX2" fmla="*/ 979791 w 979791"/>
              <a:gd name="connsiteY2" fmla="*/ 280259 h 556484"/>
              <a:gd name="connsiteX3" fmla="*/ 814839 w 979791"/>
              <a:gd name="connsiteY3" fmla="*/ 552450 h 556484"/>
              <a:gd name="connsiteX4" fmla="*/ 0 w 979791"/>
              <a:gd name="connsiteY4" fmla="*/ 556484 h 556484"/>
              <a:gd name="connsiteX5" fmla="*/ 66082 w 979791"/>
              <a:gd name="connsiteY5" fmla="*/ 289784 h 556484"/>
              <a:gd name="connsiteX6" fmla="*/ 0 w 979791"/>
              <a:gd name="connsiteY6" fmla="*/ 4034 h 556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9791" h="556484">
                <a:moveTo>
                  <a:pt x="0" y="4034"/>
                </a:moveTo>
                <a:lnTo>
                  <a:pt x="811130" y="0"/>
                </a:lnTo>
                <a:lnTo>
                  <a:pt x="979791" y="280259"/>
                </a:lnTo>
                <a:lnTo>
                  <a:pt x="814839" y="552450"/>
                </a:lnTo>
                <a:lnTo>
                  <a:pt x="0" y="556484"/>
                </a:lnTo>
                <a:lnTo>
                  <a:pt x="66082" y="289784"/>
                </a:lnTo>
                <a:lnTo>
                  <a:pt x="0" y="403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ZA" sz="12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30" name="Pentagon 29"/>
          <p:cNvSpPr/>
          <p:nvPr/>
        </p:nvSpPr>
        <p:spPr>
          <a:xfrm>
            <a:off x="2476747" y="2415977"/>
            <a:ext cx="631451" cy="985469"/>
          </a:xfrm>
          <a:custGeom>
            <a:avLst/>
            <a:gdLst>
              <a:gd name="connsiteX0" fmla="*/ 0 w 979791"/>
              <a:gd name="connsiteY0" fmla="*/ 0 h 552450"/>
              <a:gd name="connsiteX1" fmla="*/ 703566 w 979791"/>
              <a:gd name="connsiteY1" fmla="*/ 0 h 552450"/>
              <a:gd name="connsiteX2" fmla="*/ 979791 w 979791"/>
              <a:gd name="connsiteY2" fmla="*/ 276225 h 552450"/>
              <a:gd name="connsiteX3" fmla="*/ 703566 w 979791"/>
              <a:gd name="connsiteY3" fmla="*/ 552450 h 552450"/>
              <a:gd name="connsiteX4" fmla="*/ 0 w 979791"/>
              <a:gd name="connsiteY4" fmla="*/ 552450 h 552450"/>
              <a:gd name="connsiteX5" fmla="*/ 0 w 979791"/>
              <a:gd name="connsiteY5" fmla="*/ 0 h 552450"/>
              <a:gd name="connsiteX0" fmla="*/ 9525 w 989316"/>
              <a:gd name="connsiteY0" fmla="*/ 0 h 552450"/>
              <a:gd name="connsiteX1" fmla="*/ 713091 w 989316"/>
              <a:gd name="connsiteY1" fmla="*/ 0 h 552450"/>
              <a:gd name="connsiteX2" fmla="*/ 989316 w 989316"/>
              <a:gd name="connsiteY2" fmla="*/ 276225 h 552450"/>
              <a:gd name="connsiteX3" fmla="*/ 713091 w 989316"/>
              <a:gd name="connsiteY3" fmla="*/ 552450 h 552450"/>
              <a:gd name="connsiteX4" fmla="*/ 9525 w 989316"/>
              <a:gd name="connsiteY4" fmla="*/ 552450 h 552450"/>
              <a:gd name="connsiteX5" fmla="*/ 0 w 989316"/>
              <a:gd name="connsiteY5" fmla="*/ 276225 h 552450"/>
              <a:gd name="connsiteX6" fmla="*/ 9525 w 989316"/>
              <a:gd name="connsiteY6" fmla="*/ 0 h 552450"/>
              <a:gd name="connsiteX0" fmla="*/ 0 w 979791"/>
              <a:gd name="connsiteY0" fmla="*/ 0 h 552450"/>
              <a:gd name="connsiteX1" fmla="*/ 703566 w 979791"/>
              <a:gd name="connsiteY1" fmla="*/ 0 h 552450"/>
              <a:gd name="connsiteX2" fmla="*/ 979791 w 979791"/>
              <a:gd name="connsiteY2" fmla="*/ 276225 h 552450"/>
              <a:gd name="connsiteX3" fmla="*/ 703566 w 979791"/>
              <a:gd name="connsiteY3" fmla="*/ 552450 h 552450"/>
              <a:gd name="connsiteX4" fmla="*/ 0 w 979791"/>
              <a:gd name="connsiteY4" fmla="*/ 552450 h 552450"/>
              <a:gd name="connsiteX5" fmla="*/ 114300 w 979791"/>
              <a:gd name="connsiteY5" fmla="*/ 285750 h 552450"/>
              <a:gd name="connsiteX6" fmla="*/ 0 w 979791"/>
              <a:gd name="connsiteY6" fmla="*/ 0 h 552450"/>
              <a:gd name="connsiteX0" fmla="*/ 0 w 979791"/>
              <a:gd name="connsiteY0" fmla="*/ 4034 h 556484"/>
              <a:gd name="connsiteX1" fmla="*/ 811130 w 979791"/>
              <a:gd name="connsiteY1" fmla="*/ 0 h 556484"/>
              <a:gd name="connsiteX2" fmla="*/ 979791 w 979791"/>
              <a:gd name="connsiteY2" fmla="*/ 280259 h 556484"/>
              <a:gd name="connsiteX3" fmla="*/ 703566 w 979791"/>
              <a:gd name="connsiteY3" fmla="*/ 556484 h 556484"/>
              <a:gd name="connsiteX4" fmla="*/ 0 w 979791"/>
              <a:gd name="connsiteY4" fmla="*/ 556484 h 556484"/>
              <a:gd name="connsiteX5" fmla="*/ 114300 w 979791"/>
              <a:gd name="connsiteY5" fmla="*/ 289784 h 556484"/>
              <a:gd name="connsiteX6" fmla="*/ 0 w 979791"/>
              <a:gd name="connsiteY6" fmla="*/ 4034 h 556484"/>
              <a:gd name="connsiteX0" fmla="*/ 0 w 979791"/>
              <a:gd name="connsiteY0" fmla="*/ 4034 h 556484"/>
              <a:gd name="connsiteX1" fmla="*/ 811130 w 979791"/>
              <a:gd name="connsiteY1" fmla="*/ 0 h 556484"/>
              <a:gd name="connsiteX2" fmla="*/ 979791 w 979791"/>
              <a:gd name="connsiteY2" fmla="*/ 280259 h 556484"/>
              <a:gd name="connsiteX3" fmla="*/ 814839 w 979791"/>
              <a:gd name="connsiteY3" fmla="*/ 552450 h 556484"/>
              <a:gd name="connsiteX4" fmla="*/ 0 w 979791"/>
              <a:gd name="connsiteY4" fmla="*/ 556484 h 556484"/>
              <a:gd name="connsiteX5" fmla="*/ 114300 w 979791"/>
              <a:gd name="connsiteY5" fmla="*/ 289784 h 556484"/>
              <a:gd name="connsiteX6" fmla="*/ 0 w 979791"/>
              <a:gd name="connsiteY6" fmla="*/ 4034 h 556484"/>
              <a:gd name="connsiteX0" fmla="*/ 0 w 979791"/>
              <a:gd name="connsiteY0" fmla="*/ 4034 h 556484"/>
              <a:gd name="connsiteX1" fmla="*/ 811130 w 979791"/>
              <a:gd name="connsiteY1" fmla="*/ 0 h 556484"/>
              <a:gd name="connsiteX2" fmla="*/ 979791 w 979791"/>
              <a:gd name="connsiteY2" fmla="*/ 280259 h 556484"/>
              <a:gd name="connsiteX3" fmla="*/ 814839 w 979791"/>
              <a:gd name="connsiteY3" fmla="*/ 552450 h 556484"/>
              <a:gd name="connsiteX4" fmla="*/ 0 w 979791"/>
              <a:gd name="connsiteY4" fmla="*/ 556484 h 556484"/>
              <a:gd name="connsiteX5" fmla="*/ 66082 w 979791"/>
              <a:gd name="connsiteY5" fmla="*/ 289784 h 556484"/>
              <a:gd name="connsiteX6" fmla="*/ 0 w 979791"/>
              <a:gd name="connsiteY6" fmla="*/ 4034 h 556484"/>
              <a:gd name="connsiteX0" fmla="*/ 0 w 886215"/>
              <a:gd name="connsiteY0" fmla="*/ 4034 h 556484"/>
              <a:gd name="connsiteX1" fmla="*/ 811130 w 886215"/>
              <a:gd name="connsiteY1" fmla="*/ 0 h 556484"/>
              <a:gd name="connsiteX2" fmla="*/ 886215 w 886215"/>
              <a:gd name="connsiteY2" fmla="*/ 277570 h 556484"/>
              <a:gd name="connsiteX3" fmla="*/ 814839 w 886215"/>
              <a:gd name="connsiteY3" fmla="*/ 552450 h 556484"/>
              <a:gd name="connsiteX4" fmla="*/ 0 w 886215"/>
              <a:gd name="connsiteY4" fmla="*/ 556484 h 556484"/>
              <a:gd name="connsiteX5" fmla="*/ 66082 w 886215"/>
              <a:gd name="connsiteY5" fmla="*/ 289784 h 556484"/>
              <a:gd name="connsiteX6" fmla="*/ 0 w 886215"/>
              <a:gd name="connsiteY6" fmla="*/ 4034 h 556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6215" h="556484">
                <a:moveTo>
                  <a:pt x="0" y="4034"/>
                </a:moveTo>
                <a:lnTo>
                  <a:pt x="811130" y="0"/>
                </a:lnTo>
                <a:lnTo>
                  <a:pt x="886215" y="277570"/>
                </a:lnTo>
                <a:lnTo>
                  <a:pt x="814839" y="552450"/>
                </a:lnTo>
                <a:lnTo>
                  <a:pt x="0" y="556484"/>
                </a:lnTo>
                <a:lnTo>
                  <a:pt x="66082" y="289784"/>
                </a:lnTo>
                <a:lnTo>
                  <a:pt x="0" y="4034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ZA" sz="12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0" y="1629733"/>
            <a:ext cx="9144000" cy="206696"/>
          </a:xfrm>
          <a:prstGeom prst="rect">
            <a:avLst/>
          </a:prstGeom>
          <a:solidFill>
            <a:srgbClr val="F7E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ZA" sz="12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pic>
        <p:nvPicPr>
          <p:cNvPr id="64" name="Picture 6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" r="8009"/>
          <a:stretch/>
        </p:blipFill>
        <p:spPr bwMode="auto">
          <a:xfrm>
            <a:off x="87290" y="3330031"/>
            <a:ext cx="1751039" cy="1247539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09725" y="3984696"/>
            <a:ext cx="486261" cy="544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ZA" sz="12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37" name="Rounded Rectangle 136"/>
          <p:cNvSpPr/>
          <p:nvPr/>
        </p:nvSpPr>
        <p:spPr>
          <a:xfrm>
            <a:off x="5506692" y="2551821"/>
            <a:ext cx="1178138" cy="197016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ZA" sz="12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36" name="Group 135"/>
          <p:cNvGrpSpPr/>
          <p:nvPr/>
        </p:nvGrpSpPr>
        <p:grpSpPr>
          <a:xfrm flipH="1">
            <a:off x="2044047" y="5121599"/>
            <a:ext cx="6309037" cy="190777"/>
            <a:chOff x="2725395" y="5622624"/>
            <a:chExt cx="8412049" cy="420883"/>
          </a:xfrm>
          <a:solidFill>
            <a:schemeClr val="bg1">
              <a:lumMod val="85000"/>
            </a:schemeClr>
          </a:solidFill>
        </p:grpSpPr>
        <p:sp>
          <p:nvSpPr>
            <p:cNvPr id="133" name="Bent Arrow 132"/>
            <p:cNvSpPr/>
            <p:nvPr/>
          </p:nvSpPr>
          <p:spPr>
            <a:xfrm rot="16200000">
              <a:off x="2710122" y="5637897"/>
              <a:ext cx="414119" cy="383574"/>
            </a:xfrm>
            <a:prstGeom prst="bentArrow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ZA" sz="120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3110107" y="5934941"/>
              <a:ext cx="7790010" cy="108566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ZA" sz="1200">
                <a:solidFill>
                  <a:prstClr val="white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35" name="Bent Arrow 134"/>
            <p:cNvSpPr/>
            <p:nvPr/>
          </p:nvSpPr>
          <p:spPr>
            <a:xfrm rot="10800000">
              <a:off x="10808323" y="5641234"/>
              <a:ext cx="329121" cy="399171"/>
            </a:xfrm>
            <a:custGeom>
              <a:avLst/>
              <a:gdLst>
                <a:gd name="connsiteX0" fmla="*/ 0 w 438828"/>
                <a:gd name="connsiteY0" fmla="*/ 454025 h 454025"/>
                <a:gd name="connsiteX1" fmla="*/ 0 w 438828"/>
                <a:gd name="connsiteY1" fmla="*/ 246841 h 454025"/>
                <a:gd name="connsiteX2" fmla="*/ 191987 w 438828"/>
                <a:gd name="connsiteY2" fmla="*/ 54854 h 454025"/>
                <a:gd name="connsiteX3" fmla="*/ 329121 w 438828"/>
                <a:gd name="connsiteY3" fmla="*/ 54854 h 454025"/>
                <a:gd name="connsiteX4" fmla="*/ 329121 w 438828"/>
                <a:gd name="connsiteY4" fmla="*/ 0 h 454025"/>
                <a:gd name="connsiteX5" fmla="*/ 438828 w 438828"/>
                <a:gd name="connsiteY5" fmla="*/ 109707 h 454025"/>
                <a:gd name="connsiteX6" fmla="*/ 329121 w 438828"/>
                <a:gd name="connsiteY6" fmla="*/ 219414 h 454025"/>
                <a:gd name="connsiteX7" fmla="*/ 329121 w 438828"/>
                <a:gd name="connsiteY7" fmla="*/ 164561 h 454025"/>
                <a:gd name="connsiteX8" fmla="*/ 191987 w 438828"/>
                <a:gd name="connsiteY8" fmla="*/ 164561 h 454025"/>
                <a:gd name="connsiteX9" fmla="*/ 109707 w 438828"/>
                <a:gd name="connsiteY9" fmla="*/ 246841 h 454025"/>
                <a:gd name="connsiteX10" fmla="*/ 109707 w 438828"/>
                <a:gd name="connsiteY10" fmla="*/ 454025 h 454025"/>
                <a:gd name="connsiteX11" fmla="*/ 0 w 438828"/>
                <a:gd name="connsiteY11" fmla="*/ 454025 h 454025"/>
                <a:gd name="connsiteX0" fmla="*/ 0 w 438828"/>
                <a:gd name="connsiteY0" fmla="*/ 454025 h 454025"/>
                <a:gd name="connsiteX1" fmla="*/ 0 w 438828"/>
                <a:gd name="connsiteY1" fmla="*/ 246841 h 454025"/>
                <a:gd name="connsiteX2" fmla="*/ 191987 w 438828"/>
                <a:gd name="connsiteY2" fmla="*/ 54854 h 454025"/>
                <a:gd name="connsiteX3" fmla="*/ 329121 w 438828"/>
                <a:gd name="connsiteY3" fmla="*/ 54854 h 454025"/>
                <a:gd name="connsiteX4" fmla="*/ 329121 w 438828"/>
                <a:gd name="connsiteY4" fmla="*/ 0 h 454025"/>
                <a:gd name="connsiteX5" fmla="*/ 438828 w 438828"/>
                <a:gd name="connsiteY5" fmla="*/ 109707 h 454025"/>
                <a:gd name="connsiteX6" fmla="*/ 329121 w 438828"/>
                <a:gd name="connsiteY6" fmla="*/ 164561 h 454025"/>
                <a:gd name="connsiteX7" fmla="*/ 191987 w 438828"/>
                <a:gd name="connsiteY7" fmla="*/ 164561 h 454025"/>
                <a:gd name="connsiteX8" fmla="*/ 109707 w 438828"/>
                <a:gd name="connsiteY8" fmla="*/ 246841 h 454025"/>
                <a:gd name="connsiteX9" fmla="*/ 109707 w 438828"/>
                <a:gd name="connsiteY9" fmla="*/ 454025 h 454025"/>
                <a:gd name="connsiteX10" fmla="*/ 0 w 438828"/>
                <a:gd name="connsiteY10" fmla="*/ 454025 h 454025"/>
                <a:gd name="connsiteX0" fmla="*/ 0 w 329121"/>
                <a:gd name="connsiteY0" fmla="*/ 454025 h 454025"/>
                <a:gd name="connsiteX1" fmla="*/ 0 w 329121"/>
                <a:gd name="connsiteY1" fmla="*/ 246841 h 454025"/>
                <a:gd name="connsiteX2" fmla="*/ 191987 w 329121"/>
                <a:gd name="connsiteY2" fmla="*/ 54854 h 454025"/>
                <a:gd name="connsiteX3" fmla="*/ 329121 w 329121"/>
                <a:gd name="connsiteY3" fmla="*/ 54854 h 454025"/>
                <a:gd name="connsiteX4" fmla="*/ 329121 w 329121"/>
                <a:gd name="connsiteY4" fmla="*/ 0 h 454025"/>
                <a:gd name="connsiteX5" fmla="*/ 329121 w 329121"/>
                <a:gd name="connsiteY5" fmla="*/ 164561 h 454025"/>
                <a:gd name="connsiteX6" fmla="*/ 191987 w 329121"/>
                <a:gd name="connsiteY6" fmla="*/ 164561 h 454025"/>
                <a:gd name="connsiteX7" fmla="*/ 109707 w 329121"/>
                <a:gd name="connsiteY7" fmla="*/ 246841 h 454025"/>
                <a:gd name="connsiteX8" fmla="*/ 109707 w 329121"/>
                <a:gd name="connsiteY8" fmla="*/ 454025 h 454025"/>
                <a:gd name="connsiteX9" fmla="*/ 0 w 329121"/>
                <a:gd name="connsiteY9" fmla="*/ 454025 h 454025"/>
                <a:gd name="connsiteX0" fmla="*/ 0 w 329121"/>
                <a:gd name="connsiteY0" fmla="*/ 399171 h 399171"/>
                <a:gd name="connsiteX1" fmla="*/ 0 w 329121"/>
                <a:gd name="connsiteY1" fmla="*/ 191987 h 399171"/>
                <a:gd name="connsiteX2" fmla="*/ 191987 w 329121"/>
                <a:gd name="connsiteY2" fmla="*/ 0 h 399171"/>
                <a:gd name="connsiteX3" fmla="*/ 329121 w 329121"/>
                <a:gd name="connsiteY3" fmla="*/ 0 h 399171"/>
                <a:gd name="connsiteX4" fmla="*/ 329121 w 329121"/>
                <a:gd name="connsiteY4" fmla="*/ 109707 h 399171"/>
                <a:gd name="connsiteX5" fmla="*/ 191987 w 329121"/>
                <a:gd name="connsiteY5" fmla="*/ 109707 h 399171"/>
                <a:gd name="connsiteX6" fmla="*/ 109707 w 329121"/>
                <a:gd name="connsiteY6" fmla="*/ 191987 h 399171"/>
                <a:gd name="connsiteX7" fmla="*/ 109707 w 329121"/>
                <a:gd name="connsiteY7" fmla="*/ 399171 h 399171"/>
                <a:gd name="connsiteX8" fmla="*/ 0 w 329121"/>
                <a:gd name="connsiteY8" fmla="*/ 399171 h 399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9121" h="399171">
                  <a:moveTo>
                    <a:pt x="0" y="399171"/>
                  </a:moveTo>
                  <a:lnTo>
                    <a:pt x="0" y="191987"/>
                  </a:lnTo>
                  <a:cubicBezTo>
                    <a:pt x="0" y="85956"/>
                    <a:pt x="85956" y="0"/>
                    <a:pt x="191987" y="0"/>
                  </a:cubicBezTo>
                  <a:lnTo>
                    <a:pt x="329121" y="0"/>
                  </a:lnTo>
                  <a:lnTo>
                    <a:pt x="329121" y="109707"/>
                  </a:lnTo>
                  <a:lnTo>
                    <a:pt x="191987" y="109707"/>
                  </a:lnTo>
                  <a:cubicBezTo>
                    <a:pt x="146545" y="109707"/>
                    <a:pt x="109707" y="146545"/>
                    <a:pt x="109707" y="191987"/>
                  </a:cubicBezTo>
                  <a:lnTo>
                    <a:pt x="109707" y="399171"/>
                  </a:lnTo>
                  <a:lnTo>
                    <a:pt x="0" y="399171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ZA" sz="120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65" name="Flowchart: Merge 64"/>
          <p:cNvSpPr/>
          <p:nvPr/>
        </p:nvSpPr>
        <p:spPr>
          <a:xfrm rot="16200000">
            <a:off x="4426152" y="3288506"/>
            <a:ext cx="995612" cy="831925"/>
          </a:xfrm>
          <a:prstGeom prst="flowChartMerg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ZA" sz="12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94" name="Pentagon 22"/>
          <p:cNvSpPr/>
          <p:nvPr/>
        </p:nvSpPr>
        <p:spPr>
          <a:xfrm>
            <a:off x="1795366" y="4010764"/>
            <a:ext cx="842899" cy="945641"/>
          </a:xfrm>
          <a:custGeom>
            <a:avLst/>
            <a:gdLst>
              <a:gd name="connsiteX0" fmla="*/ 0 w 1216344"/>
              <a:gd name="connsiteY0" fmla="*/ 0 h 808901"/>
              <a:gd name="connsiteX1" fmla="*/ 811894 w 1216344"/>
              <a:gd name="connsiteY1" fmla="*/ 0 h 808901"/>
              <a:gd name="connsiteX2" fmla="*/ 1216344 w 1216344"/>
              <a:gd name="connsiteY2" fmla="*/ 404451 h 808901"/>
              <a:gd name="connsiteX3" fmla="*/ 811894 w 1216344"/>
              <a:gd name="connsiteY3" fmla="*/ 808901 h 808901"/>
              <a:gd name="connsiteX4" fmla="*/ 0 w 1216344"/>
              <a:gd name="connsiteY4" fmla="*/ 808901 h 808901"/>
              <a:gd name="connsiteX5" fmla="*/ 0 w 1216344"/>
              <a:gd name="connsiteY5" fmla="*/ 0 h 808901"/>
              <a:gd name="connsiteX0" fmla="*/ 0 w 974805"/>
              <a:gd name="connsiteY0" fmla="*/ 0 h 808901"/>
              <a:gd name="connsiteX1" fmla="*/ 811894 w 974805"/>
              <a:gd name="connsiteY1" fmla="*/ 0 h 808901"/>
              <a:gd name="connsiteX2" fmla="*/ 974805 w 974805"/>
              <a:gd name="connsiteY2" fmla="*/ 404451 h 808901"/>
              <a:gd name="connsiteX3" fmla="*/ 811894 w 974805"/>
              <a:gd name="connsiteY3" fmla="*/ 808901 h 808901"/>
              <a:gd name="connsiteX4" fmla="*/ 0 w 974805"/>
              <a:gd name="connsiteY4" fmla="*/ 808901 h 808901"/>
              <a:gd name="connsiteX5" fmla="*/ 0 w 974805"/>
              <a:gd name="connsiteY5" fmla="*/ 0 h 808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805" h="808901">
                <a:moveTo>
                  <a:pt x="0" y="0"/>
                </a:moveTo>
                <a:lnTo>
                  <a:pt x="811894" y="0"/>
                </a:lnTo>
                <a:lnTo>
                  <a:pt x="974805" y="404451"/>
                </a:lnTo>
                <a:lnTo>
                  <a:pt x="811894" y="808901"/>
                </a:lnTo>
                <a:lnTo>
                  <a:pt x="0" y="8089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ZA" sz="12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91" name="Pentagon 22"/>
          <p:cNvSpPr/>
          <p:nvPr/>
        </p:nvSpPr>
        <p:spPr>
          <a:xfrm>
            <a:off x="1799628" y="2430177"/>
            <a:ext cx="679858" cy="945641"/>
          </a:xfrm>
          <a:custGeom>
            <a:avLst/>
            <a:gdLst>
              <a:gd name="connsiteX0" fmla="*/ 0 w 1216344"/>
              <a:gd name="connsiteY0" fmla="*/ 0 h 808901"/>
              <a:gd name="connsiteX1" fmla="*/ 811894 w 1216344"/>
              <a:gd name="connsiteY1" fmla="*/ 0 h 808901"/>
              <a:gd name="connsiteX2" fmla="*/ 1216344 w 1216344"/>
              <a:gd name="connsiteY2" fmla="*/ 404451 h 808901"/>
              <a:gd name="connsiteX3" fmla="*/ 811894 w 1216344"/>
              <a:gd name="connsiteY3" fmla="*/ 808901 h 808901"/>
              <a:gd name="connsiteX4" fmla="*/ 0 w 1216344"/>
              <a:gd name="connsiteY4" fmla="*/ 808901 h 808901"/>
              <a:gd name="connsiteX5" fmla="*/ 0 w 1216344"/>
              <a:gd name="connsiteY5" fmla="*/ 0 h 808901"/>
              <a:gd name="connsiteX0" fmla="*/ 0 w 974805"/>
              <a:gd name="connsiteY0" fmla="*/ 0 h 808901"/>
              <a:gd name="connsiteX1" fmla="*/ 811894 w 974805"/>
              <a:gd name="connsiteY1" fmla="*/ 0 h 808901"/>
              <a:gd name="connsiteX2" fmla="*/ 974805 w 974805"/>
              <a:gd name="connsiteY2" fmla="*/ 404451 h 808901"/>
              <a:gd name="connsiteX3" fmla="*/ 811894 w 974805"/>
              <a:gd name="connsiteY3" fmla="*/ 808901 h 808901"/>
              <a:gd name="connsiteX4" fmla="*/ 0 w 974805"/>
              <a:gd name="connsiteY4" fmla="*/ 808901 h 808901"/>
              <a:gd name="connsiteX5" fmla="*/ 0 w 974805"/>
              <a:gd name="connsiteY5" fmla="*/ 0 h 808901"/>
              <a:gd name="connsiteX0" fmla="*/ 0 w 919191"/>
              <a:gd name="connsiteY0" fmla="*/ 0 h 808901"/>
              <a:gd name="connsiteX1" fmla="*/ 811894 w 919191"/>
              <a:gd name="connsiteY1" fmla="*/ 0 h 808901"/>
              <a:gd name="connsiteX2" fmla="*/ 919191 w 919191"/>
              <a:gd name="connsiteY2" fmla="*/ 404451 h 808901"/>
              <a:gd name="connsiteX3" fmla="*/ 811894 w 919191"/>
              <a:gd name="connsiteY3" fmla="*/ 808901 h 808901"/>
              <a:gd name="connsiteX4" fmla="*/ 0 w 919191"/>
              <a:gd name="connsiteY4" fmla="*/ 808901 h 808901"/>
              <a:gd name="connsiteX5" fmla="*/ 0 w 919191"/>
              <a:gd name="connsiteY5" fmla="*/ 0 h 808901"/>
              <a:gd name="connsiteX0" fmla="*/ 0 w 900653"/>
              <a:gd name="connsiteY0" fmla="*/ 0 h 808901"/>
              <a:gd name="connsiteX1" fmla="*/ 811894 w 900653"/>
              <a:gd name="connsiteY1" fmla="*/ 0 h 808901"/>
              <a:gd name="connsiteX2" fmla="*/ 900653 w 900653"/>
              <a:gd name="connsiteY2" fmla="*/ 408525 h 808901"/>
              <a:gd name="connsiteX3" fmla="*/ 811894 w 900653"/>
              <a:gd name="connsiteY3" fmla="*/ 808901 h 808901"/>
              <a:gd name="connsiteX4" fmla="*/ 0 w 900653"/>
              <a:gd name="connsiteY4" fmla="*/ 808901 h 808901"/>
              <a:gd name="connsiteX5" fmla="*/ 0 w 900653"/>
              <a:gd name="connsiteY5" fmla="*/ 0 h 808901"/>
              <a:gd name="connsiteX0" fmla="*/ 0 w 882115"/>
              <a:gd name="connsiteY0" fmla="*/ 0 h 808901"/>
              <a:gd name="connsiteX1" fmla="*/ 811894 w 882115"/>
              <a:gd name="connsiteY1" fmla="*/ 0 h 808901"/>
              <a:gd name="connsiteX2" fmla="*/ 882115 w 882115"/>
              <a:gd name="connsiteY2" fmla="*/ 408525 h 808901"/>
              <a:gd name="connsiteX3" fmla="*/ 811894 w 882115"/>
              <a:gd name="connsiteY3" fmla="*/ 808901 h 808901"/>
              <a:gd name="connsiteX4" fmla="*/ 0 w 882115"/>
              <a:gd name="connsiteY4" fmla="*/ 808901 h 808901"/>
              <a:gd name="connsiteX5" fmla="*/ 0 w 882115"/>
              <a:gd name="connsiteY5" fmla="*/ 0 h 808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2115" h="808901">
                <a:moveTo>
                  <a:pt x="0" y="0"/>
                </a:moveTo>
                <a:lnTo>
                  <a:pt x="811894" y="0"/>
                </a:lnTo>
                <a:lnTo>
                  <a:pt x="882115" y="408525"/>
                </a:lnTo>
                <a:lnTo>
                  <a:pt x="811894" y="808901"/>
                </a:lnTo>
                <a:lnTo>
                  <a:pt x="0" y="808901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ZA" sz="12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9213" y="1005475"/>
            <a:ext cx="53734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ZA" sz="1500" b="1" dirty="0">
                <a:solidFill>
                  <a:prstClr val="white"/>
                </a:solidFill>
                <a:latin typeface="Trebuchet MS" panose="020B0603020202020204" pitchFamily="34" charset="0"/>
              </a:rPr>
              <a:t>SEDA NETWORK AND SERVICES – Client Journey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7258" y="3088184"/>
            <a:ext cx="96763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ZA" sz="1050" b="1" dirty="0">
                <a:solidFill>
                  <a:prstClr val="black"/>
                </a:solidFill>
                <a:latin typeface="Trebuchet MS" panose="020B0603020202020204" pitchFamily="34" charset="0"/>
              </a:rPr>
              <a:t>ENTERPRISE SUPPPORT NETWORK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33991" y="2401954"/>
            <a:ext cx="78259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ZA" sz="1050" b="1" dirty="0">
                <a:solidFill>
                  <a:prstClr val="black"/>
                </a:solidFill>
                <a:latin typeface="Trebuchet MS" panose="020B0603020202020204" pitchFamily="34" charset="0"/>
              </a:rPr>
              <a:t>80+ Seda Branches and Co-Locations</a:t>
            </a:r>
          </a:p>
          <a:p>
            <a:pPr algn="ctr" defTabSz="685800"/>
            <a:endParaRPr lang="en-ZA" sz="1050" b="1" dirty="0">
              <a:solidFill>
                <a:prstClr val="white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algn="ctr" defTabSz="685800"/>
            <a:r>
              <a:rPr lang="en-ZA" sz="1050" b="1" dirty="0">
                <a:solidFill>
                  <a:prstClr val="white">
                    <a:lumMod val="50000"/>
                  </a:prstClr>
                </a:solidFill>
                <a:latin typeface="Trebuchet MS" panose="020B0603020202020204" pitchFamily="34" charset="0"/>
              </a:rPr>
              <a:t>(EDD)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40489" y="3952872"/>
            <a:ext cx="857095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ZA" sz="1050" b="1" dirty="0">
                <a:solidFill>
                  <a:prstClr val="black"/>
                </a:solidFill>
                <a:latin typeface="Trebuchet MS" panose="020B0603020202020204" pitchFamily="34" charset="0"/>
              </a:rPr>
              <a:t>64 + Seda Technology and TVET Incubators</a:t>
            </a:r>
          </a:p>
          <a:p>
            <a:pPr algn="ctr" defTabSz="685800"/>
            <a:endParaRPr lang="en-ZA" sz="1050" b="1" dirty="0">
              <a:solidFill>
                <a:prstClr val="white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algn="ctr" defTabSz="685800"/>
            <a:r>
              <a:rPr lang="en-ZA" sz="1050" b="1" dirty="0">
                <a:solidFill>
                  <a:prstClr val="white">
                    <a:lumMod val="50000"/>
                  </a:prstClr>
                </a:solidFill>
                <a:latin typeface="Trebuchet MS" panose="020B0603020202020204" pitchFamily="34" charset="0"/>
              </a:rPr>
              <a:t>(STP)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79485" y="1834954"/>
            <a:ext cx="1773433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ZA" sz="825" b="1" dirty="0">
                <a:solidFill>
                  <a:srgbClr val="ED7D31"/>
                </a:solidFill>
                <a:latin typeface="Trebuchet MS" panose="020B0603020202020204" pitchFamily="34" charset="0"/>
              </a:rPr>
              <a:t>Enterprise Development Services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46253" y="1834953"/>
            <a:ext cx="104301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ZA" sz="825" b="1" dirty="0">
                <a:solidFill>
                  <a:srgbClr val="ED7D31"/>
                </a:solidFill>
                <a:latin typeface="Trebuchet MS" panose="020B0603020202020204" pitchFamily="34" charset="0"/>
              </a:rPr>
              <a:t>Selection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00695" y="1834954"/>
            <a:ext cx="122221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ZA" sz="825" b="1" dirty="0">
                <a:solidFill>
                  <a:srgbClr val="ED7D31"/>
                </a:solidFill>
                <a:latin typeface="Trebuchet MS" panose="020B0603020202020204" pitchFamily="34" charset="0"/>
              </a:rPr>
              <a:t>Technology Services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93664" y="1834954"/>
            <a:ext cx="1372514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ZA" sz="825" b="1" dirty="0">
                <a:solidFill>
                  <a:srgbClr val="ED7D31"/>
                </a:solidFill>
                <a:latin typeface="Trebuchet MS" panose="020B0603020202020204" pitchFamily="34" charset="0"/>
              </a:rPr>
              <a:t>Monitoring &amp; Evaluation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644589" y="1834954"/>
            <a:ext cx="800297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ZA" sz="825" b="1" dirty="0">
                <a:solidFill>
                  <a:srgbClr val="ED7D31"/>
                </a:solidFill>
                <a:latin typeface="Trebuchet MS" panose="020B0603020202020204" pitchFamily="34" charset="0"/>
              </a:rPr>
              <a:t>Assessment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63519" y="2609805"/>
            <a:ext cx="10882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ZA" sz="900" b="1" dirty="0">
                <a:solidFill>
                  <a:prstClr val="white">
                    <a:lumMod val="50000"/>
                  </a:prstClr>
                </a:solidFill>
                <a:latin typeface="Trebuchet MS" panose="020B0603020202020204" pitchFamily="34" charset="0"/>
              </a:rPr>
              <a:t>(STP)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728687" y="1619516"/>
            <a:ext cx="96763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ZA" sz="825" b="1" dirty="0">
                <a:solidFill>
                  <a:prstClr val="black"/>
                </a:solidFill>
                <a:latin typeface="Trebuchet MS" panose="020B0603020202020204" pitchFamily="34" charset="0"/>
              </a:rPr>
              <a:t>1 Month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829901" y="1619516"/>
            <a:ext cx="122461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ZA" sz="825" b="1" dirty="0">
                <a:solidFill>
                  <a:prstClr val="black"/>
                </a:solidFill>
                <a:latin typeface="Trebuchet MS" panose="020B0603020202020204" pitchFamily="34" charset="0"/>
              </a:rPr>
              <a:t>6 Months – 12 Months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272644" y="1619516"/>
            <a:ext cx="122461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ZA" sz="825" b="1" dirty="0">
                <a:solidFill>
                  <a:prstClr val="black"/>
                </a:solidFill>
                <a:latin typeface="Trebuchet MS" panose="020B0603020202020204" pitchFamily="34" charset="0"/>
              </a:rPr>
              <a:t>6 Months – 24 Months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612361" y="1619516"/>
            <a:ext cx="122461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ZA" sz="825" b="1" dirty="0">
                <a:solidFill>
                  <a:prstClr val="black"/>
                </a:solidFill>
                <a:latin typeface="Trebuchet MS" panose="020B0603020202020204" pitchFamily="34" charset="0"/>
              </a:rPr>
              <a:t>6 Months – 36 Months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716738" y="3884745"/>
            <a:ext cx="173079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ZA" sz="900" b="1" dirty="0">
                <a:solidFill>
                  <a:prstClr val="black"/>
                </a:solidFill>
                <a:latin typeface="Trebuchet MS" panose="020B0603020202020204" pitchFamily="34" charset="0"/>
              </a:rPr>
              <a:t>Incubation for Start-Ups</a:t>
            </a:r>
          </a:p>
          <a:p>
            <a:pPr defTabSz="685800"/>
            <a:endParaRPr lang="en-ZA" sz="675" b="1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128588" indent="-128588" defTabSz="685800">
              <a:buFont typeface="Wingdings" panose="05000000000000000000" pitchFamily="2" charset="2"/>
              <a:buChar char="§"/>
            </a:pPr>
            <a:r>
              <a:rPr lang="en-ZA" sz="675" dirty="0">
                <a:solidFill>
                  <a:prstClr val="black"/>
                </a:solidFill>
                <a:latin typeface="Trebuchet MS" panose="020B0603020202020204" pitchFamily="34" charset="0"/>
              </a:rPr>
              <a:t>Assessment, Selection</a:t>
            </a:r>
          </a:p>
          <a:p>
            <a:pPr marL="128588" indent="-128588" defTabSz="685800">
              <a:buFont typeface="Wingdings" panose="05000000000000000000" pitchFamily="2" charset="2"/>
              <a:buChar char="§"/>
            </a:pPr>
            <a:r>
              <a:rPr lang="en-ZA" sz="675" dirty="0">
                <a:solidFill>
                  <a:prstClr val="black"/>
                </a:solidFill>
                <a:latin typeface="Trebuchet MS" panose="020B0603020202020204" pitchFamily="34" charset="0"/>
              </a:rPr>
              <a:t>Training, Systems, Tools </a:t>
            </a:r>
          </a:p>
          <a:p>
            <a:pPr marL="128588" indent="-128588" defTabSz="685800">
              <a:buFont typeface="Wingdings" panose="05000000000000000000" pitchFamily="2" charset="2"/>
              <a:buChar char="§"/>
            </a:pPr>
            <a:r>
              <a:rPr lang="en-ZA" sz="675" dirty="0">
                <a:solidFill>
                  <a:prstClr val="black"/>
                </a:solidFill>
                <a:latin typeface="Trebuchet MS" panose="020B0603020202020204" pitchFamily="34" charset="0"/>
              </a:rPr>
              <a:t>Offices, Workshops </a:t>
            </a:r>
          </a:p>
          <a:p>
            <a:pPr marL="128588" indent="-128588" defTabSz="685800">
              <a:buFont typeface="Wingdings" panose="05000000000000000000" pitchFamily="2" charset="2"/>
              <a:buChar char="§"/>
            </a:pPr>
            <a:r>
              <a:rPr lang="en-ZA" sz="675" dirty="0">
                <a:solidFill>
                  <a:prstClr val="black"/>
                </a:solidFill>
                <a:latin typeface="Trebuchet MS" panose="020B0603020202020204" pitchFamily="34" charset="0"/>
              </a:rPr>
              <a:t>Shared Business Processes</a:t>
            </a:r>
          </a:p>
          <a:p>
            <a:pPr marL="128588" indent="-128588" defTabSz="685800">
              <a:buFont typeface="Wingdings" panose="05000000000000000000" pitchFamily="2" charset="2"/>
              <a:buChar char="§"/>
            </a:pPr>
            <a:r>
              <a:rPr lang="en-ZA" sz="675" dirty="0">
                <a:solidFill>
                  <a:prstClr val="black"/>
                </a:solidFill>
                <a:latin typeface="Trebuchet MS" panose="020B0603020202020204" pitchFamily="34" charset="0"/>
              </a:rPr>
              <a:t>Market &amp; Finance Plans</a:t>
            </a:r>
          </a:p>
          <a:p>
            <a:pPr marL="128588" indent="-128588" defTabSz="685800">
              <a:buFont typeface="Wingdings" panose="05000000000000000000" pitchFamily="2" charset="2"/>
              <a:buChar char="§"/>
            </a:pPr>
            <a:r>
              <a:rPr lang="en-ZA" sz="675" dirty="0">
                <a:solidFill>
                  <a:prstClr val="black"/>
                </a:solidFill>
                <a:latin typeface="Trebuchet MS" panose="020B0603020202020204" pitchFamily="34" charset="0"/>
              </a:rPr>
              <a:t>Mentoring, Tracking</a:t>
            </a:r>
          </a:p>
          <a:p>
            <a:pPr marL="128588" indent="-128588" defTabSz="685800">
              <a:buFont typeface="Wingdings" panose="05000000000000000000" pitchFamily="2" charset="2"/>
              <a:buChar char="§"/>
            </a:pPr>
            <a:r>
              <a:rPr lang="en-ZA" sz="675" dirty="0">
                <a:solidFill>
                  <a:prstClr val="black"/>
                </a:solidFill>
                <a:latin typeface="Trebuchet MS" panose="020B0603020202020204" pitchFamily="34" charset="0"/>
              </a:rPr>
              <a:t>Technical Labs  </a:t>
            </a:r>
          </a:p>
        </p:txBody>
      </p:sp>
      <p:cxnSp>
        <p:nvCxnSpPr>
          <p:cNvPr id="79" name="Straight Connector 78"/>
          <p:cNvCxnSpPr/>
          <p:nvPr/>
        </p:nvCxnSpPr>
        <p:spPr>
          <a:xfrm>
            <a:off x="0" y="2042702"/>
            <a:ext cx="9144000" cy="0"/>
          </a:xfrm>
          <a:prstGeom prst="line">
            <a:avLst/>
          </a:prstGeom>
          <a:ln w="19050">
            <a:solidFill>
              <a:srgbClr val="F7EC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4469115" y="3359841"/>
            <a:ext cx="618310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ZA" sz="825" b="1" dirty="0">
                <a:solidFill>
                  <a:prstClr val="black"/>
                </a:solidFill>
                <a:latin typeface="Trebuchet MS" panose="020B0603020202020204" pitchFamily="34" charset="0"/>
              </a:rPr>
              <a:t>Assess Select High Potential SMME </a:t>
            </a:r>
          </a:p>
        </p:txBody>
      </p:sp>
      <p:sp>
        <p:nvSpPr>
          <p:cNvPr id="98" name="TextBox 97"/>
          <p:cNvSpPr txBox="1"/>
          <p:nvPr/>
        </p:nvSpPr>
        <p:spPr>
          <a:xfrm rot="16200000">
            <a:off x="4362763" y="3626088"/>
            <a:ext cx="2093108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en-ZA" sz="825" b="1" dirty="0">
                <a:solidFill>
                  <a:prstClr val="black"/>
                </a:solidFill>
                <a:latin typeface="Trebuchet MS" panose="020B0603020202020204" pitchFamily="34" charset="0"/>
              </a:rPr>
              <a:t>BUSINESS ACCELERATION INITITATIVES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7878341" y="2598872"/>
            <a:ext cx="1091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ZA" sz="900" b="1" dirty="0">
                <a:solidFill>
                  <a:prstClr val="black"/>
                </a:solidFill>
                <a:latin typeface="Trebuchet MS" panose="020B0603020202020204" pitchFamily="34" charset="0"/>
              </a:rPr>
              <a:t>Impact </a:t>
            </a:r>
          </a:p>
          <a:p>
            <a:pPr algn="ctr" defTabSz="685800"/>
            <a:r>
              <a:rPr lang="en-ZA" sz="900" b="1" dirty="0">
                <a:solidFill>
                  <a:prstClr val="black"/>
                </a:solidFill>
                <a:latin typeface="Trebuchet MS" panose="020B0603020202020204" pitchFamily="34" charset="0"/>
              </a:rPr>
              <a:t>Assessment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695052" y="4077429"/>
            <a:ext cx="9164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ZA" sz="900" b="1" dirty="0">
                <a:solidFill>
                  <a:prstClr val="black"/>
                </a:solidFill>
                <a:latin typeface="Trebuchet MS" panose="020B0603020202020204" pitchFamily="34" charset="0"/>
              </a:rPr>
              <a:t>Reporting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8050507" y="3024172"/>
            <a:ext cx="880091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ZA" sz="825" dirty="0">
                <a:solidFill>
                  <a:srgbClr val="FF0000"/>
                </a:solidFill>
                <a:latin typeface="Trebuchet MS" panose="020B0603020202020204" pitchFamily="34" charset="0"/>
              </a:rPr>
              <a:t>Job Creation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964166" y="3218239"/>
            <a:ext cx="1006697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ZA" sz="825" dirty="0">
                <a:solidFill>
                  <a:srgbClr val="FF0000"/>
                </a:solidFill>
                <a:latin typeface="Trebuchet MS" panose="020B0603020202020204" pitchFamily="34" charset="0"/>
              </a:rPr>
              <a:t>Sales Turnover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7864154" y="3425960"/>
            <a:ext cx="952194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ZA" sz="825" dirty="0">
                <a:solidFill>
                  <a:srgbClr val="FF0000"/>
                </a:solidFill>
                <a:latin typeface="Trebuchet MS" panose="020B0603020202020204" pitchFamily="34" charset="0"/>
              </a:rPr>
              <a:t>Skills Transfer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7790335" y="3633681"/>
            <a:ext cx="1037919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ZA" sz="825" dirty="0">
                <a:solidFill>
                  <a:srgbClr val="FF0000"/>
                </a:solidFill>
                <a:latin typeface="Trebuchet MS" panose="020B0603020202020204" pitchFamily="34" charset="0"/>
              </a:rPr>
              <a:t>No. of Enterprises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054516" y="5166098"/>
            <a:ext cx="1285406" cy="4154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en-ZA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</a:rPr>
              <a:t>Tools and Partners</a:t>
            </a:r>
          </a:p>
        </p:txBody>
      </p:sp>
      <p:sp>
        <p:nvSpPr>
          <p:cNvPr id="125" name="Bent Arrow 124"/>
          <p:cNvSpPr/>
          <p:nvPr/>
        </p:nvSpPr>
        <p:spPr>
          <a:xfrm flipV="1">
            <a:off x="1075457" y="4647877"/>
            <a:ext cx="598928" cy="317555"/>
          </a:xfrm>
          <a:prstGeom prst="ben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ZA" sz="120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138" name="Up Arrow 137"/>
          <p:cNvSpPr/>
          <p:nvPr/>
        </p:nvSpPr>
        <p:spPr>
          <a:xfrm rot="5400000">
            <a:off x="5066183" y="3598584"/>
            <a:ext cx="179012" cy="207721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ZA" sz="12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48" name="Rounded Rectangle 147"/>
          <p:cNvSpPr/>
          <p:nvPr/>
        </p:nvSpPr>
        <p:spPr>
          <a:xfrm>
            <a:off x="5543765" y="2588528"/>
            <a:ext cx="1107972" cy="1911851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ZA" sz="12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01024" y="2767904"/>
            <a:ext cx="1302932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ZA" sz="900" b="1" dirty="0">
                <a:solidFill>
                  <a:prstClr val="black"/>
                </a:solidFill>
                <a:latin typeface="Trebuchet MS" panose="020B0603020202020204" pitchFamily="34" charset="0"/>
              </a:rPr>
              <a:t>Quality &amp; Standards</a:t>
            </a:r>
          </a:p>
          <a:p>
            <a:pPr marL="128588" indent="-128588" defTabSz="685800">
              <a:buFont typeface="Wingdings" panose="05000000000000000000" pitchFamily="2" charset="2"/>
              <a:buChar char="§"/>
            </a:pPr>
            <a:r>
              <a:rPr lang="en-ZA" sz="675" dirty="0">
                <a:solidFill>
                  <a:prstClr val="black"/>
                </a:solidFill>
                <a:latin typeface="Trebuchet MS" panose="020B0603020202020204" pitchFamily="34" charset="0"/>
              </a:rPr>
              <a:t>Quality Systems</a:t>
            </a:r>
          </a:p>
          <a:p>
            <a:pPr marL="128588" indent="-128588" defTabSz="685800">
              <a:buFont typeface="Wingdings" panose="05000000000000000000" pitchFamily="2" charset="2"/>
              <a:buChar char="§"/>
            </a:pPr>
            <a:r>
              <a:rPr lang="en-ZA" sz="675" dirty="0">
                <a:solidFill>
                  <a:prstClr val="black"/>
                </a:solidFill>
                <a:latin typeface="Trebuchet MS" panose="020B0603020202020204" pitchFamily="34" charset="0"/>
              </a:rPr>
              <a:t>Product Testing</a:t>
            </a:r>
          </a:p>
          <a:p>
            <a:pPr marL="128588" indent="-128588" defTabSz="685800">
              <a:buFont typeface="Wingdings" panose="05000000000000000000" pitchFamily="2" charset="2"/>
              <a:buChar char="§"/>
            </a:pPr>
            <a:r>
              <a:rPr lang="en-ZA" sz="675" dirty="0">
                <a:solidFill>
                  <a:prstClr val="black"/>
                </a:solidFill>
                <a:latin typeface="Trebuchet MS" panose="020B0603020202020204" pitchFamily="34" charset="0"/>
              </a:rPr>
              <a:t>Design</a:t>
            </a:r>
          </a:p>
          <a:p>
            <a:pPr defTabSz="685800"/>
            <a:endParaRPr lang="en-ZA" sz="675" b="1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defTabSz="685800"/>
            <a:r>
              <a:rPr lang="en-ZA" sz="900" b="1" dirty="0">
                <a:solidFill>
                  <a:prstClr val="black"/>
                </a:solidFill>
                <a:latin typeface="Trebuchet MS" panose="020B0603020202020204" pitchFamily="34" charset="0"/>
              </a:rPr>
              <a:t>Technology Transfer</a:t>
            </a:r>
          </a:p>
          <a:p>
            <a:pPr marL="128588" indent="-128588" defTabSz="685800">
              <a:buFont typeface="Wingdings" panose="05000000000000000000" pitchFamily="2" charset="2"/>
              <a:buChar char="§"/>
            </a:pPr>
            <a:r>
              <a:rPr lang="en-ZA" sz="675" dirty="0">
                <a:solidFill>
                  <a:prstClr val="black"/>
                </a:solidFill>
                <a:latin typeface="Trebuchet MS" panose="020B0603020202020204" pitchFamily="34" charset="0"/>
              </a:rPr>
              <a:t>Capital Equipment</a:t>
            </a:r>
          </a:p>
          <a:p>
            <a:pPr marL="128588" indent="-128588" defTabSz="685800">
              <a:buFont typeface="Wingdings" panose="05000000000000000000" pitchFamily="2" charset="2"/>
              <a:buChar char="§"/>
            </a:pPr>
            <a:r>
              <a:rPr lang="en-ZA" sz="675" dirty="0">
                <a:solidFill>
                  <a:prstClr val="black"/>
                </a:solidFill>
                <a:latin typeface="Trebuchet MS" panose="020B0603020202020204" pitchFamily="34" charset="0"/>
              </a:rPr>
              <a:t>Intellectual Property</a:t>
            </a:r>
          </a:p>
          <a:p>
            <a:pPr defTabSz="685800"/>
            <a:endParaRPr lang="en-ZA" sz="675" b="1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defTabSz="685800"/>
            <a:r>
              <a:rPr lang="en-ZA" sz="900" b="1" dirty="0">
                <a:solidFill>
                  <a:prstClr val="black"/>
                </a:solidFill>
                <a:latin typeface="Trebuchet MS" panose="020B0603020202020204" pitchFamily="34" charset="0"/>
              </a:rPr>
              <a:t>Innovation Support</a:t>
            </a:r>
          </a:p>
          <a:p>
            <a:pPr marL="128588" indent="-128588" defTabSz="685800">
              <a:buFont typeface="Wingdings" panose="05000000000000000000" pitchFamily="2" charset="2"/>
              <a:buChar char="§"/>
            </a:pPr>
            <a:r>
              <a:rPr lang="en-ZA" sz="675" dirty="0">
                <a:solidFill>
                  <a:prstClr val="black"/>
                </a:solidFill>
                <a:latin typeface="Trebuchet MS" panose="020B0603020202020204" pitchFamily="34" charset="0"/>
              </a:rPr>
              <a:t>Knowledge Forums</a:t>
            </a:r>
          </a:p>
          <a:p>
            <a:pPr marL="128588" indent="-128588" defTabSz="685800">
              <a:buFont typeface="Wingdings" panose="05000000000000000000" pitchFamily="2" charset="2"/>
              <a:buChar char="§"/>
            </a:pPr>
            <a:r>
              <a:rPr lang="en-ZA" sz="675" dirty="0">
                <a:solidFill>
                  <a:prstClr val="black"/>
                </a:solidFill>
                <a:latin typeface="Trebuchet MS" panose="020B0603020202020204" pitchFamily="34" charset="0"/>
              </a:rPr>
              <a:t>Pitching Competitions</a:t>
            </a:r>
          </a:p>
          <a:p>
            <a:pPr marL="128588" indent="-128588" defTabSz="685800">
              <a:buFont typeface="Wingdings" panose="05000000000000000000" pitchFamily="2" charset="2"/>
              <a:buChar char="§"/>
            </a:pPr>
            <a:r>
              <a:rPr lang="en-ZA" sz="675" dirty="0">
                <a:solidFill>
                  <a:prstClr val="black"/>
                </a:solidFill>
                <a:latin typeface="Trebuchet MS" panose="020B0603020202020204" pitchFamily="34" charset="0"/>
              </a:rPr>
              <a:t>IP Match-Making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583390" y="4367413"/>
            <a:ext cx="1037919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ZA" sz="825" dirty="0">
                <a:solidFill>
                  <a:srgbClr val="FF0000"/>
                </a:solidFill>
                <a:latin typeface="Trebuchet MS" panose="020B0603020202020204" pitchFamily="34" charset="0"/>
              </a:rPr>
              <a:t>R per Job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590562" y="4579501"/>
            <a:ext cx="1037919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ZA" sz="825" dirty="0">
                <a:solidFill>
                  <a:srgbClr val="FF0000"/>
                </a:solidFill>
                <a:latin typeface="Trebuchet MS" panose="020B0603020202020204" pitchFamily="34" charset="0"/>
              </a:rPr>
              <a:t>R in per R out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703" y="930785"/>
            <a:ext cx="1386746" cy="47808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43028" y="2796762"/>
            <a:ext cx="434483" cy="283701"/>
            <a:chOff x="565395" y="1686530"/>
            <a:chExt cx="748694" cy="488869"/>
          </a:xfrm>
        </p:grpSpPr>
        <p:pic>
          <p:nvPicPr>
            <p:cNvPr id="123" name="Picture 12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44586" y="1686530"/>
              <a:ext cx="369503" cy="488869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5395" y="1686530"/>
              <a:ext cx="369503" cy="488869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8095165" y="5418824"/>
            <a:ext cx="971075" cy="318782"/>
            <a:chOff x="10071125" y="6096751"/>
            <a:chExt cx="1489193" cy="488869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450316" y="6096751"/>
              <a:ext cx="369503" cy="488869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071125" y="6096751"/>
              <a:ext cx="369503" cy="488869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90815" y="6096751"/>
              <a:ext cx="369503" cy="488869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11624" y="6096751"/>
              <a:ext cx="369503" cy="488869"/>
            </a:xfrm>
            <a:prstGeom prst="rect">
              <a:avLst/>
            </a:prstGeom>
          </p:spPr>
        </p:pic>
      </p:grpSp>
      <p:cxnSp>
        <p:nvCxnSpPr>
          <p:cNvPr id="8" name="Straight Connector 7"/>
          <p:cNvCxnSpPr/>
          <p:nvPr/>
        </p:nvCxnSpPr>
        <p:spPr>
          <a:xfrm>
            <a:off x="5023253" y="3490479"/>
            <a:ext cx="0" cy="4648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5460484" y="1531065"/>
            <a:ext cx="0" cy="30388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4289691" y="1531065"/>
            <a:ext cx="0" cy="30388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2458133" y="1531065"/>
            <a:ext cx="0" cy="30388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2458133" y="1834953"/>
            <a:ext cx="0" cy="207749"/>
          </a:xfrm>
          <a:prstGeom prst="line">
            <a:avLst/>
          </a:prstGeom>
          <a:ln w="19050">
            <a:solidFill>
              <a:srgbClr val="F7EC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4288273" y="1834953"/>
            <a:ext cx="0" cy="207749"/>
          </a:xfrm>
          <a:prstGeom prst="line">
            <a:avLst/>
          </a:prstGeom>
          <a:ln w="19050">
            <a:solidFill>
              <a:srgbClr val="F7EC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5460484" y="1834953"/>
            <a:ext cx="0" cy="207749"/>
          </a:xfrm>
          <a:prstGeom prst="line">
            <a:avLst/>
          </a:prstGeom>
          <a:ln w="19050">
            <a:solidFill>
              <a:srgbClr val="F7EC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7793664" y="1834953"/>
            <a:ext cx="0" cy="207749"/>
          </a:xfrm>
          <a:prstGeom prst="line">
            <a:avLst/>
          </a:prstGeom>
          <a:ln w="19050">
            <a:solidFill>
              <a:srgbClr val="F7EC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Bent Arrow 108"/>
          <p:cNvSpPr/>
          <p:nvPr/>
        </p:nvSpPr>
        <p:spPr>
          <a:xfrm rot="5400000">
            <a:off x="2580934" y="3280773"/>
            <a:ext cx="227292" cy="526647"/>
          </a:xfrm>
          <a:prstGeom prst="ben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ZA" sz="120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110" name="Bent Arrow 109"/>
          <p:cNvSpPr/>
          <p:nvPr/>
        </p:nvSpPr>
        <p:spPr>
          <a:xfrm rot="16200000" flipV="1">
            <a:off x="2741711" y="3514832"/>
            <a:ext cx="196461" cy="693546"/>
          </a:xfrm>
          <a:prstGeom prst="ben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ZA" sz="120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790009" y="3382963"/>
            <a:ext cx="642841" cy="1074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ZA" sz="12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1795366" y="3900189"/>
            <a:ext cx="707327" cy="1093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ZA" sz="12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13" name="Bent Arrow 112"/>
          <p:cNvSpPr/>
          <p:nvPr/>
        </p:nvSpPr>
        <p:spPr>
          <a:xfrm rot="16200000" flipV="1">
            <a:off x="4486608" y="4160089"/>
            <a:ext cx="396985" cy="475142"/>
          </a:xfrm>
          <a:custGeom>
            <a:avLst/>
            <a:gdLst>
              <a:gd name="connsiteX0" fmla="*/ 0 w 480635"/>
              <a:gd name="connsiteY0" fmla="*/ 633523 h 633523"/>
              <a:gd name="connsiteX1" fmla="*/ 0 w 480635"/>
              <a:gd name="connsiteY1" fmla="*/ 270357 h 633523"/>
              <a:gd name="connsiteX2" fmla="*/ 210278 w 480635"/>
              <a:gd name="connsiteY2" fmla="*/ 60079 h 633523"/>
              <a:gd name="connsiteX3" fmla="*/ 360476 w 480635"/>
              <a:gd name="connsiteY3" fmla="*/ 60079 h 633523"/>
              <a:gd name="connsiteX4" fmla="*/ 360476 w 480635"/>
              <a:gd name="connsiteY4" fmla="*/ 0 h 633523"/>
              <a:gd name="connsiteX5" fmla="*/ 480635 w 480635"/>
              <a:gd name="connsiteY5" fmla="*/ 120159 h 633523"/>
              <a:gd name="connsiteX6" fmla="*/ 360476 w 480635"/>
              <a:gd name="connsiteY6" fmla="*/ 240318 h 633523"/>
              <a:gd name="connsiteX7" fmla="*/ 360476 w 480635"/>
              <a:gd name="connsiteY7" fmla="*/ 180238 h 633523"/>
              <a:gd name="connsiteX8" fmla="*/ 210278 w 480635"/>
              <a:gd name="connsiteY8" fmla="*/ 180238 h 633523"/>
              <a:gd name="connsiteX9" fmla="*/ 120159 w 480635"/>
              <a:gd name="connsiteY9" fmla="*/ 270357 h 633523"/>
              <a:gd name="connsiteX10" fmla="*/ 120159 w 480635"/>
              <a:gd name="connsiteY10" fmla="*/ 633523 h 633523"/>
              <a:gd name="connsiteX11" fmla="*/ 0 w 480635"/>
              <a:gd name="connsiteY11" fmla="*/ 633523 h 633523"/>
              <a:gd name="connsiteX0" fmla="*/ 0 w 480635"/>
              <a:gd name="connsiteY0" fmla="*/ 633523 h 633523"/>
              <a:gd name="connsiteX1" fmla="*/ 0 w 480635"/>
              <a:gd name="connsiteY1" fmla="*/ 270357 h 633523"/>
              <a:gd name="connsiteX2" fmla="*/ 210278 w 480635"/>
              <a:gd name="connsiteY2" fmla="*/ 60079 h 633523"/>
              <a:gd name="connsiteX3" fmla="*/ 360476 w 480635"/>
              <a:gd name="connsiteY3" fmla="*/ 60079 h 633523"/>
              <a:gd name="connsiteX4" fmla="*/ 360476 w 480635"/>
              <a:gd name="connsiteY4" fmla="*/ 0 h 633523"/>
              <a:gd name="connsiteX5" fmla="*/ 480635 w 480635"/>
              <a:gd name="connsiteY5" fmla="*/ 120159 h 633523"/>
              <a:gd name="connsiteX6" fmla="*/ 360476 w 480635"/>
              <a:gd name="connsiteY6" fmla="*/ 240318 h 633523"/>
              <a:gd name="connsiteX7" fmla="*/ 360476 w 480635"/>
              <a:gd name="connsiteY7" fmla="*/ 180238 h 633523"/>
              <a:gd name="connsiteX8" fmla="*/ 210278 w 480635"/>
              <a:gd name="connsiteY8" fmla="*/ 180238 h 633523"/>
              <a:gd name="connsiteX9" fmla="*/ 120159 w 480635"/>
              <a:gd name="connsiteY9" fmla="*/ 270357 h 633523"/>
              <a:gd name="connsiteX10" fmla="*/ 115396 w 480635"/>
              <a:gd name="connsiteY10" fmla="*/ 554941 h 633523"/>
              <a:gd name="connsiteX11" fmla="*/ 0 w 480635"/>
              <a:gd name="connsiteY11" fmla="*/ 633523 h 63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0635" h="633523">
                <a:moveTo>
                  <a:pt x="0" y="633523"/>
                </a:moveTo>
                <a:lnTo>
                  <a:pt x="0" y="270357"/>
                </a:lnTo>
                <a:cubicBezTo>
                  <a:pt x="0" y="154224"/>
                  <a:pt x="94145" y="60079"/>
                  <a:pt x="210278" y="60079"/>
                </a:cubicBezTo>
                <a:lnTo>
                  <a:pt x="360476" y="60079"/>
                </a:lnTo>
                <a:lnTo>
                  <a:pt x="360476" y="0"/>
                </a:lnTo>
                <a:lnTo>
                  <a:pt x="480635" y="120159"/>
                </a:lnTo>
                <a:lnTo>
                  <a:pt x="360476" y="240318"/>
                </a:lnTo>
                <a:lnTo>
                  <a:pt x="360476" y="180238"/>
                </a:lnTo>
                <a:lnTo>
                  <a:pt x="210278" y="180238"/>
                </a:lnTo>
                <a:cubicBezTo>
                  <a:pt x="160507" y="180238"/>
                  <a:pt x="120159" y="220586"/>
                  <a:pt x="120159" y="270357"/>
                </a:cubicBezTo>
                <a:cubicBezTo>
                  <a:pt x="118571" y="365218"/>
                  <a:pt x="116984" y="460080"/>
                  <a:pt x="115396" y="554941"/>
                </a:cubicBezTo>
                <a:lnTo>
                  <a:pt x="0" y="63352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ZA" sz="120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114" name="Bent Arrow 112"/>
          <p:cNvSpPr/>
          <p:nvPr/>
        </p:nvSpPr>
        <p:spPr>
          <a:xfrm rot="5400000">
            <a:off x="4554054" y="2773757"/>
            <a:ext cx="396985" cy="442995"/>
          </a:xfrm>
          <a:custGeom>
            <a:avLst/>
            <a:gdLst>
              <a:gd name="connsiteX0" fmla="*/ 0 w 480635"/>
              <a:gd name="connsiteY0" fmla="*/ 633523 h 633523"/>
              <a:gd name="connsiteX1" fmla="*/ 0 w 480635"/>
              <a:gd name="connsiteY1" fmla="*/ 270357 h 633523"/>
              <a:gd name="connsiteX2" fmla="*/ 210278 w 480635"/>
              <a:gd name="connsiteY2" fmla="*/ 60079 h 633523"/>
              <a:gd name="connsiteX3" fmla="*/ 360476 w 480635"/>
              <a:gd name="connsiteY3" fmla="*/ 60079 h 633523"/>
              <a:gd name="connsiteX4" fmla="*/ 360476 w 480635"/>
              <a:gd name="connsiteY4" fmla="*/ 0 h 633523"/>
              <a:gd name="connsiteX5" fmla="*/ 480635 w 480635"/>
              <a:gd name="connsiteY5" fmla="*/ 120159 h 633523"/>
              <a:gd name="connsiteX6" fmla="*/ 360476 w 480635"/>
              <a:gd name="connsiteY6" fmla="*/ 240318 h 633523"/>
              <a:gd name="connsiteX7" fmla="*/ 360476 w 480635"/>
              <a:gd name="connsiteY7" fmla="*/ 180238 h 633523"/>
              <a:gd name="connsiteX8" fmla="*/ 210278 w 480635"/>
              <a:gd name="connsiteY8" fmla="*/ 180238 h 633523"/>
              <a:gd name="connsiteX9" fmla="*/ 120159 w 480635"/>
              <a:gd name="connsiteY9" fmla="*/ 270357 h 633523"/>
              <a:gd name="connsiteX10" fmla="*/ 120159 w 480635"/>
              <a:gd name="connsiteY10" fmla="*/ 633523 h 633523"/>
              <a:gd name="connsiteX11" fmla="*/ 0 w 480635"/>
              <a:gd name="connsiteY11" fmla="*/ 633523 h 633523"/>
              <a:gd name="connsiteX0" fmla="*/ 0 w 480635"/>
              <a:gd name="connsiteY0" fmla="*/ 633523 h 633523"/>
              <a:gd name="connsiteX1" fmla="*/ 0 w 480635"/>
              <a:gd name="connsiteY1" fmla="*/ 270357 h 633523"/>
              <a:gd name="connsiteX2" fmla="*/ 210278 w 480635"/>
              <a:gd name="connsiteY2" fmla="*/ 60079 h 633523"/>
              <a:gd name="connsiteX3" fmla="*/ 360476 w 480635"/>
              <a:gd name="connsiteY3" fmla="*/ 60079 h 633523"/>
              <a:gd name="connsiteX4" fmla="*/ 360476 w 480635"/>
              <a:gd name="connsiteY4" fmla="*/ 0 h 633523"/>
              <a:gd name="connsiteX5" fmla="*/ 480635 w 480635"/>
              <a:gd name="connsiteY5" fmla="*/ 120159 h 633523"/>
              <a:gd name="connsiteX6" fmla="*/ 360476 w 480635"/>
              <a:gd name="connsiteY6" fmla="*/ 240318 h 633523"/>
              <a:gd name="connsiteX7" fmla="*/ 360476 w 480635"/>
              <a:gd name="connsiteY7" fmla="*/ 180238 h 633523"/>
              <a:gd name="connsiteX8" fmla="*/ 210278 w 480635"/>
              <a:gd name="connsiteY8" fmla="*/ 180238 h 633523"/>
              <a:gd name="connsiteX9" fmla="*/ 120159 w 480635"/>
              <a:gd name="connsiteY9" fmla="*/ 270357 h 633523"/>
              <a:gd name="connsiteX10" fmla="*/ 115396 w 480635"/>
              <a:gd name="connsiteY10" fmla="*/ 554941 h 633523"/>
              <a:gd name="connsiteX11" fmla="*/ 0 w 480635"/>
              <a:gd name="connsiteY11" fmla="*/ 633523 h 633523"/>
              <a:gd name="connsiteX0" fmla="*/ 4324 w 480635"/>
              <a:gd name="connsiteY0" fmla="*/ 590660 h 590660"/>
              <a:gd name="connsiteX1" fmla="*/ 0 w 480635"/>
              <a:gd name="connsiteY1" fmla="*/ 270357 h 590660"/>
              <a:gd name="connsiteX2" fmla="*/ 210278 w 480635"/>
              <a:gd name="connsiteY2" fmla="*/ 60079 h 590660"/>
              <a:gd name="connsiteX3" fmla="*/ 360476 w 480635"/>
              <a:gd name="connsiteY3" fmla="*/ 60079 h 590660"/>
              <a:gd name="connsiteX4" fmla="*/ 360476 w 480635"/>
              <a:gd name="connsiteY4" fmla="*/ 0 h 590660"/>
              <a:gd name="connsiteX5" fmla="*/ 480635 w 480635"/>
              <a:gd name="connsiteY5" fmla="*/ 120159 h 590660"/>
              <a:gd name="connsiteX6" fmla="*/ 360476 w 480635"/>
              <a:gd name="connsiteY6" fmla="*/ 240318 h 590660"/>
              <a:gd name="connsiteX7" fmla="*/ 360476 w 480635"/>
              <a:gd name="connsiteY7" fmla="*/ 180238 h 590660"/>
              <a:gd name="connsiteX8" fmla="*/ 210278 w 480635"/>
              <a:gd name="connsiteY8" fmla="*/ 180238 h 590660"/>
              <a:gd name="connsiteX9" fmla="*/ 120159 w 480635"/>
              <a:gd name="connsiteY9" fmla="*/ 270357 h 590660"/>
              <a:gd name="connsiteX10" fmla="*/ 115396 w 480635"/>
              <a:gd name="connsiteY10" fmla="*/ 554941 h 590660"/>
              <a:gd name="connsiteX11" fmla="*/ 4324 w 480635"/>
              <a:gd name="connsiteY11" fmla="*/ 590660 h 59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0635" h="590660">
                <a:moveTo>
                  <a:pt x="4324" y="590660"/>
                </a:moveTo>
                <a:cubicBezTo>
                  <a:pt x="2883" y="483892"/>
                  <a:pt x="1441" y="377125"/>
                  <a:pt x="0" y="270357"/>
                </a:cubicBezTo>
                <a:cubicBezTo>
                  <a:pt x="0" y="154224"/>
                  <a:pt x="94145" y="60079"/>
                  <a:pt x="210278" y="60079"/>
                </a:cubicBezTo>
                <a:lnTo>
                  <a:pt x="360476" y="60079"/>
                </a:lnTo>
                <a:lnTo>
                  <a:pt x="360476" y="0"/>
                </a:lnTo>
                <a:lnTo>
                  <a:pt x="480635" y="120159"/>
                </a:lnTo>
                <a:lnTo>
                  <a:pt x="360476" y="240318"/>
                </a:lnTo>
                <a:lnTo>
                  <a:pt x="360476" y="180238"/>
                </a:lnTo>
                <a:lnTo>
                  <a:pt x="210278" y="180238"/>
                </a:lnTo>
                <a:cubicBezTo>
                  <a:pt x="160507" y="180238"/>
                  <a:pt x="120159" y="220586"/>
                  <a:pt x="120159" y="270357"/>
                </a:cubicBezTo>
                <a:cubicBezTo>
                  <a:pt x="118571" y="365218"/>
                  <a:pt x="116984" y="460080"/>
                  <a:pt x="115396" y="554941"/>
                </a:cubicBezTo>
                <a:lnTo>
                  <a:pt x="4324" y="59066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ZA" sz="120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464515"/>
            <a:ext cx="9144000" cy="1713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ZA" sz="12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00141" y="1440390"/>
            <a:ext cx="556509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ZA" sz="825" b="1" dirty="0">
                <a:solidFill>
                  <a:prstClr val="white"/>
                </a:solidFill>
                <a:latin typeface="Trebuchet MS" panose="020B0603020202020204" pitchFamily="34" charset="0"/>
              </a:rPr>
              <a:t>Approximate timelines during each stage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0" y="5759368"/>
            <a:ext cx="9144000" cy="113333"/>
          </a:xfrm>
          <a:prstGeom prst="rect">
            <a:avLst/>
          </a:prstGeom>
          <a:solidFill>
            <a:srgbClr val="F7E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ZA" sz="12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0" y="5875191"/>
            <a:ext cx="9144000" cy="1223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ZA" sz="12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1433" y="5052864"/>
            <a:ext cx="2069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ZA" sz="750" dirty="0">
                <a:solidFill>
                  <a:prstClr val="white">
                    <a:lumMod val="50000"/>
                  </a:prstClr>
                </a:solidFill>
                <a:latin typeface="Trebuchet MS" panose="020B0603020202020204" pitchFamily="34" charset="0"/>
              </a:rPr>
              <a:t>EDD: Seda Enterprise Development Division</a:t>
            </a:r>
          </a:p>
          <a:p>
            <a:pPr defTabSz="685800"/>
            <a:r>
              <a:rPr lang="en-ZA" sz="750" dirty="0">
                <a:solidFill>
                  <a:prstClr val="white">
                    <a:lumMod val="50000"/>
                  </a:prstClr>
                </a:solidFill>
                <a:latin typeface="Trebuchet MS" panose="020B0603020202020204" pitchFamily="34" charset="0"/>
              </a:rPr>
              <a:t>STP: Seda Technology Programme</a:t>
            </a:r>
          </a:p>
        </p:txBody>
      </p:sp>
      <p:cxnSp>
        <p:nvCxnSpPr>
          <p:cNvPr id="130" name="Straight Connector 129"/>
          <p:cNvCxnSpPr/>
          <p:nvPr/>
        </p:nvCxnSpPr>
        <p:spPr>
          <a:xfrm flipV="1">
            <a:off x="452438" y="848123"/>
            <a:ext cx="6774" cy="48691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Pentagon 29"/>
          <p:cNvSpPr/>
          <p:nvPr/>
        </p:nvSpPr>
        <p:spPr>
          <a:xfrm>
            <a:off x="3091312" y="2415977"/>
            <a:ext cx="709454" cy="985469"/>
          </a:xfrm>
          <a:custGeom>
            <a:avLst/>
            <a:gdLst>
              <a:gd name="connsiteX0" fmla="*/ 0 w 979791"/>
              <a:gd name="connsiteY0" fmla="*/ 0 h 552450"/>
              <a:gd name="connsiteX1" fmla="*/ 703566 w 979791"/>
              <a:gd name="connsiteY1" fmla="*/ 0 h 552450"/>
              <a:gd name="connsiteX2" fmla="*/ 979791 w 979791"/>
              <a:gd name="connsiteY2" fmla="*/ 276225 h 552450"/>
              <a:gd name="connsiteX3" fmla="*/ 703566 w 979791"/>
              <a:gd name="connsiteY3" fmla="*/ 552450 h 552450"/>
              <a:gd name="connsiteX4" fmla="*/ 0 w 979791"/>
              <a:gd name="connsiteY4" fmla="*/ 552450 h 552450"/>
              <a:gd name="connsiteX5" fmla="*/ 0 w 979791"/>
              <a:gd name="connsiteY5" fmla="*/ 0 h 552450"/>
              <a:gd name="connsiteX0" fmla="*/ 9525 w 989316"/>
              <a:gd name="connsiteY0" fmla="*/ 0 h 552450"/>
              <a:gd name="connsiteX1" fmla="*/ 713091 w 989316"/>
              <a:gd name="connsiteY1" fmla="*/ 0 h 552450"/>
              <a:gd name="connsiteX2" fmla="*/ 989316 w 989316"/>
              <a:gd name="connsiteY2" fmla="*/ 276225 h 552450"/>
              <a:gd name="connsiteX3" fmla="*/ 713091 w 989316"/>
              <a:gd name="connsiteY3" fmla="*/ 552450 h 552450"/>
              <a:gd name="connsiteX4" fmla="*/ 9525 w 989316"/>
              <a:gd name="connsiteY4" fmla="*/ 552450 h 552450"/>
              <a:gd name="connsiteX5" fmla="*/ 0 w 989316"/>
              <a:gd name="connsiteY5" fmla="*/ 276225 h 552450"/>
              <a:gd name="connsiteX6" fmla="*/ 9525 w 989316"/>
              <a:gd name="connsiteY6" fmla="*/ 0 h 552450"/>
              <a:gd name="connsiteX0" fmla="*/ 0 w 979791"/>
              <a:gd name="connsiteY0" fmla="*/ 0 h 552450"/>
              <a:gd name="connsiteX1" fmla="*/ 703566 w 979791"/>
              <a:gd name="connsiteY1" fmla="*/ 0 h 552450"/>
              <a:gd name="connsiteX2" fmla="*/ 979791 w 979791"/>
              <a:gd name="connsiteY2" fmla="*/ 276225 h 552450"/>
              <a:gd name="connsiteX3" fmla="*/ 703566 w 979791"/>
              <a:gd name="connsiteY3" fmla="*/ 552450 h 552450"/>
              <a:gd name="connsiteX4" fmla="*/ 0 w 979791"/>
              <a:gd name="connsiteY4" fmla="*/ 552450 h 552450"/>
              <a:gd name="connsiteX5" fmla="*/ 114300 w 979791"/>
              <a:gd name="connsiteY5" fmla="*/ 285750 h 552450"/>
              <a:gd name="connsiteX6" fmla="*/ 0 w 979791"/>
              <a:gd name="connsiteY6" fmla="*/ 0 h 552450"/>
              <a:gd name="connsiteX0" fmla="*/ 0 w 979791"/>
              <a:gd name="connsiteY0" fmla="*/ 4034 h 556484"/>
              <a:gd name="connsiteX1" fmla="*/ 811130 w 979791"/>
              <a:gd name="connsiteY1" fmla="*/ 0 h 556484"/>
              <a:gd name="connsiteX2" fmla="*/ 979791 w 979791"/>
              <a:gd name="connsiteY2" fmla="*/ 280259 h 556484"/>
              <a:gd name="connsiteX3" fmla="*/ 703566 w 979791"/>
              <a:gd name="connsiteY3" fmla="*/ 556484 h 556484"/>
              <a:gd name="connsiteX4" fmla="*/ 0 w 979791"/>
              <a:gd name="connsiteY4" fmla="*/ 556484 h 556484"/>
              <a:gd name="connsiteX5" fmla="*/ 114300 w 979791"/>
              <a:gd name="connsiteY5" fmla="*/ 289784 h 556484"/>
              <a:gd name="connsiteX6" fmla="*/ 0 w 979791"/>
              <a:gd name="connsiteY6" fmla="*/ 4034 h 556484"/>
              <a:gd name="connsiteX0" fmla="*/ 0 w 979791"/>
              <a:gd name="connsiteY0" fmla="*/ 4034 h 556484"/>
              <a:gd name="connsiteX1" fmla="*/ 811130 w 979791"/>
              <a:gd name="connsiteY1" fmla="*/ 0 h 556484"/>
              <a:gd name="connsiteX2" fmla="*/ 979791 w 979791"/>
              <a:gd name="connsiteY2" fmla="*/ 280259 h 556484"/>
              <a:gd name="connsiteX3" fmla="*/ 814839 w 979791"/>
              <a:gd name="connsiteY3" fmla="*/ 552450 h 556484"/>
              <a:gd name="connsiteX4" fmla="*/ 0 w 979791"/>
              <a:gd name="connsiteY4" fmla="*/ 556484 h 556484"/>
              <a:gd name="connsiteX5" fmla="*/ 114300 w 979791"/>
              <a:gd name="connsiteY5" fmla="*/ 289784 h 556484"/>
              <a:gd name="connsiteX6" fmla="*/ 0 w 979791"/>
              <a:gd name="connsiteY6" fmla="*/ 4034 h 556484"/>
              <a:gd name="connsiteX0" fmla="*/ 0 w 979791"/>
              <a:gd name="connsiteY0" fmla="*/ 4034 h 556484"/>
              <a:gd name="connsiteX1" fmla="*/ 811130 w 979791"/>
              <a:gd name="connsiteY1" fmla="*/ 0 h 556484"/>
              <a:gd name="connsiteX2" fmla="*/ 979791 w 979791"/>
              <a:gd name="connsiteY2" fmla="*/ 280259 h 556484"/>
              <a:gd name="connsiteX3" fmla="*/ 814839 w 979791"/>
              <a:gd name="connsiteY3" fmla="*/ 552450 h 556484"/>
              <a:gd name="connsiteX4" fmla="*/ 0 w 979791"/>
              <a:gd name="connsiteY4" fmla="*/ 556484 h 556484"/>
              <a:gd name="connsiteX5" fmla="*/ 66082 w 979791"/>
              <a:gd name="connsiteY5" fmla="*/ 289784 h 556484"/>
              <a:gd name="connsiteX6" fmla="*/ 0 w 979791"/>
              <a:gd name="connsiteY6" fmla="*/ 4034 h 556484"/>
              <a:gd name="connsiteX0" fmla="*/ 0 w 890274"/>
              <a:gd name="connsiteY0" fmla="*/ 4034 h 556484"/>
              <a:gd name="connsiteX1" fmla="*/ 811130 w 890274"/>
              <a:gd name="connsiteY1" fmla="*/ 0 h 556484"/>
              <a:gd name="connsiteX2" fmla="*/ 890274 w 890274"/>
              <a:gd name="connsiteY2" fmla="*/ 285638 h 556484"/>
              <a:gd name="connsiteX3" fmla="*/ 814839 w 890274"/>
              <a:gd name="connsiteY3" fmla="*/ 552450 h 556484"/>
              <a:gd name="connsiteX4" fmla="*/ 0 w 890274"/>
              <a:gd name="connsiteY4" fmla="*/ 556484 h 556484"/>
              <a:gd name="connsiteX5" fmla="*/ 66082 w 890274"/>
              <a:gd name="connsiteY5" fmla="*/ 289784 h 556484"/>
              <a:gd name="connsiteX6" fmla="*/ 0 w 890274"/>
              <a:gd name="connsiteY6" fmla="*/ 4034 h 556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0274" h="556484">
                <a:moveTo>
                  <a:pt x="0" y="4034"/>
                </a:moveTo>
                <a:lnTo>
                  <a:pt x="811130" y="0"/>
                </a:lnTo>
                <a:lnTo>
                  <a:pt x="890274" y="285638"/>
                </a:lnTo>
                <a:lnTo>
                  <a:pt x="814839" y="552450"/>
                </a:lnTo>
                <a:lnTo>
                  <a:pt x="0" y="556484"/>
                </a:lnTo>
                <a:lnTo>
                  <a:pt x="66082" y="289784"/>
                </a:lnTo>
                <a:lnTo>
                  <a:pt x="0" y="4034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ZA" sz="12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44" name="Pentagon 29"/>
          <p:cNvSpPr/>
          <p:nvPr/>
        </p:nvSpPr>
        <p:spPr>
          <a:xfrm>
            <a:off x="3767398" y="2415977"/>
            <a:ext cx="762524" cy="985469"/>
          </a:xfrm>
          <a:custGeom>
            <a:avLst/>
            <a:gdLst>
              <a:gd name="connsiteX0" fmla="*/ 0 w 979791"/>
              <a:gd name="connsiteY0" fmla="*/ 0 h 552450"/>
              <a:gd name="connsiteX1" fmla="*/ 703566 w 979791"/>
              <a:gd name="connsiteY1" fmla="*/ 0 h 552450"/>
              <a:gd name="connsiteX2" fmla="*/ 979791 w 979791"/>
              <a:gd name="connsiteY2" fmla="*/ 276225 h 552450"/>
              <a:gd name="connsiteX3" fmla="*/ 703566 w 979791"/>
              <a:gd name="connsiteY3" fmla="*/ 552450 h 552450"/>
              <a:gd name="connsiteX4" fmla="*/ 0 w 979791"/>
              <a:gd name="connsiteY4" fmla="*/ 552450 h 552450"/>
              <a:gd name="connsiteX5" fmla="*/ 0 w 979791"/>
              <a:gd name="connsiteY5" fmla="*/ 0 h 552450"/>
              <a:gd name="connsiteX0" fmla="*/ 9525 w 989316"/>
              <a:gd name="connsiteY0" fmla="*/ 0 h 552450"/>
              <a:gd name="connsiteX1" fmla="*/ 713091 w 989316"/>
              <a:gd name="connsiteY1" fmla="*/ 0 h 552450"/>
              <a:gd name="connsiteX2" fmla="*/ 989316 w 989316"/>
              <a:gd name="connsiteY2" fmla="*/ 276225 h 552450"/>
              <a:gd name="connsiteX3" fmla="*/ 713091 w 989316"/>
              <a:gd name="connsiteY3" fmla="*/ 552450 h 552450"/>
              <a:gd name="connsiteX4" fmla="*/ 9525 w 989316"/>
              <a:gd name="connsiteY4" fmla="*/ 552450 h 552450"/>
              <a:gd name="connsiteX5" fmla="*/ 0 w 989316"/>
              <a:gd name="connsiteY5" fmla="*/ 276225 h 552450"/>
              <a:gd name="connsiteX6" fmla="*/ 9525 w 989316"/>
              <a:gd name="connsiteY6" fmla="*/ 0 h 552450"/>
              <a:gd name="connsiteX0" fmla="*/ 0 w 979791"/>
              <a:gd name="connsiteY0" fmla="*/ 0 h 552450"/>
              <a:gd name="connsiteX1" fmla="*/ 703566 w 979791"/>
              <a:gd name="connsiteY1" fmla="*/ 0 h 552450"/>
              <a:gd name="connsiteX2" fmla="*/ 979791 w 979791"/>
              <a:gd name="connsiteY2" fmla="*/ 276225 h 552450"/>
              <a:gd name="connsiteX3" fmla="*/ 703566 w 979791"/>
              <a:gd name="connsiteY3" fmla="*/ 552450 h 552450"/>
              <a:gd name="connsiteX4" fmla="*/ 0 w 979791"/>
              <a:gd name="connsiteY4" fmla="*/ 552450 h 552450"/>
              <a:gd name="connsiteX5" fmla="*/ 114300 w 979791"/>
              <a:gd name="connsiteY5" fmla="*/ 285750 h 552450"/>
              <a:gd name="connsiteX6" fmla="*/ 0 w 979791"/>
              <a:gd name="connsiteY6" fmla="*/ 0 h 552450"/>
              <a:gd name="connsiteX0" fmla="*/ 0 w 979791"/>
              <a:gd name="connsiteY0" fmla="*/ 4034 h 556484"/>
              <a:gd name="connsiteX1" fmla="*/ 811130 w 979791"/>
              <a:gd name="connsiteY1" fmla="*/ 0 h 556484"/>
              <a:gd name="connsiteX2" fmla="*/ 979791 w 979791"/>
              <a:gd name="connsiteY2" fmla="*/ 280259 h 556484"/>
              <a:gd name="connsiteX3" fmla="*/ 703566 w 979791"/>
              <a:gd name="connsiteY3" fmla="*/ 556484 h 556484"/>
              <a:gd name="connsiteX4" fmla="*/ 0 w 979791"/>
              <a:gd name="connsiteY4" fmla="*/ 556484 h 556484"/>
              <a:gd name="connsiteX5" fmla="*/ 114300 w 979791"/>
              <a:gd name="connsiteY5" fmla="*/ 289784 h 556484"/>
              <a:gd name="connsiteX6" fmla="*/ 0 w 979791"/>
              <a:gd name="connsiteY6" fmla="*/ 4034 h 556484"/>
              <a:gd name="connsiteX0" fmla="*/ 0 w 979791"/>
              <a:gd name="connsiteY0" fmla="*/ 4034 h 556484"/>
              <a:gd name="connsiteX1" fmla="*/ 811130 w 979791"/>
              <a:gd name="connsiteY1" fmla="*/ 0 h 556484"/>
              <a:gd name="connsiteX2" fmla="*/ 979791 w 979791"/>
              <a:gd name="connsiteY2" fmla="*/ 280259 h 556484"/>
              <a:gd name="connsiteX3" fmla="*/ 814839 w 979791"/>
              <a:gd name="connsiteY3" fmla="*/ 552450 h 556484"/>
              <a:gd name="connsiteX4" fmla="*/ 0 w 979791"/>
              <a:gd name="connsiteY4" fmla="*/ 556484 h 556484"/>
              <a:gd name="connsiteX5" fmla="*/ 114300 w 979791"/>
              <a:gd name="connsiteY5" fmla="*/ 289784 h 556484"/>
              <a:gd name="connsiteX6" fmla="*/ 0 w 979791"/>
              <a:gd name="connsiteY6" fmla="*/ 4034 h 556484"/>
              <a:gd name="connsiteX0" fmla="*/ 0 w 979791"/>
              <a:gd name="connsiteY0" fmla="*/ 4034 h 556484"/>
              <a:gd name="connsiteX1" fmla="*/ 811130 w 979791"/>
              <a:gd name="connsiteY1" fmla="*/ 0 h 556484"/>
              <a:gd name="connsiteX2" fmla="*/ 979791 w 979791"/>
              <a:gd name="connsiteY2" fmla="*/ 280259 h 556484"/>
              <a:gd name="connsiteX3" fmla="*/ 814839 w 979791"/>
              <a:gd name="connsiteY3" fmla="*/ 552450 h 556484"/>
              <a:gd name="connsiteX4" fmla="*/ 0 w 979791"/>
              <a:gd name="connsiteY4" fmla="*/ 556484 h 556484"/>
              <a:gd name="connsiteX5" fmla="*/ 66082 w 979791"/>
              <a:gd name="connsiteY5" fmla="*/ 289784 h 556484"/>
              <a:gd name="connsiteX6" fmla="*/ 0 w 979791"/>
              <a:gd name="connsiteY6" fmla="*/ 4034 h 556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9791" h="556484">
                <a:moveTo>
                  <a:pt x="0" y="4034"/>
                </a:moveTo>
                <a:lnTo>
                  <a:pt x="811130" y="0"/>
                </a:lnTo>
                <a:lnTo>
                  <a:pt x="979791" y="280259"/>
                </a:lnTo>
                <a:lnTo>
                  <a:pt x="814839" y="552450"/>
                </a:lnTo>
                <a:lnTo>
                  <a:pt x="0" y="556484"/>
                </a:lnTo>
                <a:lnTo>
                  <a:pt x="66082" y="289784"/>
                </a:lnTo>
                <a:lnTo>
                  <a:pt x="0" y="4034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ZA" sz="12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2469385" y="2429679"/>
            <a:ext cx="663548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ZA" sz="900" b="1" dirty="0">
                <a:solidFill>
                  <a:prstClr val="black"/>
                </a:solidFill>
                <a:latin typeface="Trebuchet MS" panose="020B0603020202020204" pitchFamily="34" charset="0"/>
              </a:rPr>
              <a:t>Business </a:t>
            </a:r>
          </a:p>
          <a:p>
            <a:pPr defTabSz="685800"/>
            <a:r>
              <a:rPr lang="en-ZA" sz="900" b="1" dirty="0">
                <a:solidFill>
                  <a:prstClr val="black"/>
                </a:solidFill>
                <a:latin typeface="Trebuchet MS" panose="020B0603020202020204" pitchFamily="34" charset="0"/>
              </a:rPr>
              <a:t>Talk</a:t>
            </a:r>
          </a:p>
          <a:p>
            <a:pPr defTabSz="685800"/>
            <a:endParaRPr lang="en-ZA" sz="675" b="1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128588" indent="-128588" defTabSz="685800">
              <a:buFont typeface="Wingdings" panose="05000000000000000000" pitchFamily="2" charset="2"/>
              <a:buChar char="§"/>
            </a:pPr>
            <a:r>
              <a:rPr lang="en-ZA" sz="675" dirty="0">
                <a:solidFill>
                  <a:prstClr val="black"/>
                </a:solidFill>
                <a:latin typeface="Trebuchet MS" panose="020B0603020202020204" pitchFamily="34" charset="0"/>
              </a:rPr>
              <a:t>Assess</a:t>
            </a:r>
          </a:p>
          <a:p>
            <a:pPr marL="128588" indent="-128588" defTabSz="685800">
              <a:buFont typeface="Wingdings" panose="05000000000000000000" pitchFamily="2" charset="2"/>
              <a:buChar char="§"/>
            </a:pPr>
            <a:r>
              <a:rPr lang="en-ZA" sz="675" dirty="0">
                <a:solidFill>
                  <a:prstClr val="black"/>
                </a:solidFill>
                <a:latin typeface="Trebuchet MS" panose="020B0603020202020204" pitchFamily="34" charset="0"/>
              </a:rPr>
              <a:t>Advise</a:t>
            </a:r>
          </a:p>
          <a:p>
            <a:pPr marL="128588" indent="-128588" defTabSz="685800">
              <a:buFont typeface="Wingdings" panose="05000000000000000000" pitchFamily="2" charset="2"/>
              <a:buChar char="§"/>
            </a:pPr>
            <a:r>
              <a:rPr lang="en-ZA" sz="675" dirty="0">
                <a:solidFill>
                  <a:prstClr val="black"/>
                </a:solidFill>
                <a:latin typeface="Trebuchet MS" panose="020B0603020202020204" pitchFamily="34" charset="0"/>
              </a:rPr>
              <a:t>Train</a:t>
            </a:r>
          </a:p>
          <a:p>
            <a:pPr marL="128588" indent="-128588" defTabSz="685800">
              <a:buFont typeface="Wingdings" panose="05000000000000000000" pitchFamily="2" charset="2"/>
              <a:buChar char="§"/>
            </a:pPr>
            <a:r>
              <a:rPr lang="en-ZA" sz="675" dirty="0">
                <a:solidFill>
                  <a:prstClr val="black"/>
                </a:solidFill>
                <a:latin typeface="Trebuchet MS" panose="020B0603020202020204" pitchFamily="34" charset="0"/>
              </a:rPr>
              <a:t>Register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3086806" y="2428332"/>
            <a:ext cx="726031" cy="1096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ZA" sz="900" b="1" dirty="0">
                <a:solidFill>
                  <a:prstClr val="black"/>
                </a:solidFill>
                <a:latin typeface="Trebuchet MS" panose="020B0603020202020204" pitchFamily="34" charset="0"/>
              </a:rPr>
              <a:t>Business </a:t>
            </a:r>
          </a:p>
          <a:p>
            <a:pPr defTabSz="685800"/>
            <a:r>
              <a:rPr lang="en-ZA" sz="900" b="1" dirty="0">
                <a:solidFill>
                  <a:prstClr val="black"/>
                </a:solidFill>
                <a:latin typeface="Trebuchet MS" panose="020B0603020202020204" pitchFamily="34" charset="0"/>
              </a:rPr>
              <a:t>Start</a:t>
            </a:r>
          </a:p>
          <a:p>
            <a:pPr defTabSz="685800"/>
            <a:endParaRPr lang="en-ZA" sz="675" b="1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128588" indent="-128588" defTabSz="685800">
              <a:buFont typeface="Wingdings" panose="05000000000000000000" pitchFamily="2" charset="2"/>
              <a:buChar char="§"/>
            </a:pPr>
            <a:r>
              <a:rPr lang="en-ZA" sz="675" dirty="0">
                <a:solidFill>
                  <a:prstClr val="black"/>
                </a:solidFill>
                <a:latin typeface="Trebuchet MS" panose="020B0603020202020204" pitchFamily="34" charset="0"/>
              </a:rPr>
              <a:t>Market Plan</a:t>
            </a:r>
          </a:p>
          <a:p>
            <a:pPr marL="128588" indent="-128588" defTabSz="685800">
              <a:buFont typeface="Wingdings" panose="05000000000000000000" pitchFamily="2" charset="2"/>
              <a:buChar char="§"/>
            </a:pPr>
            <a:r>
              <a:rPr lang="en-ZA" sz="675" dirty="0">
                <a:solidFill>
                  <a:prstClr val="black"/>
                </a:solidFill>
                <a:latin typeface="Trebuchet MS" panose="020B0603020202020204" pitchFamily="34" charset="0"/>
              </a:rPr>
              <a:t>Counselling</a:t>
            </a:r>
          </a:p>
          <a:p>
            <a:pPr marL="128588" indent="-128588" defTabSz="685800">
              <a:buFont typeface="Wingdings" panose="05000000000000000000" pitchFamily="2" charset="2"/>
              <a:buChar char="§"/>
            </a:pPr>
            <a:r>
              <a:rPr lang="en-ZA" sz="675" dirty="0">
                <a:solidFill>
                  <a:prstClr val="black"/>
                </a:solidFill>
                <a:latin typeface="Trebuchet MS" panose="020B0603020202020204" pitchFamily="34" charset="0"/>
              </a:rPr>
              <a:t>Finance</a:t>
            </a:r>
          </a:p>
          <a:p>
            <a:pPr marL="128588" indent="-128588" defTabSz="685800">
              <a:buFont typeface="Wingdings" panose="05000000000000000000" pitchFamily="2" charset="2"/>
              <a:buChar char="§"/>
            </a:pPr>
            <a:r>
              <a:rPr lang="en-ZA" sz="675" dirty="0">
                <a:solidFill>
                  <a:prstClr val="black"/>
                </a:solidFill>
                <a:latin typeface="Trebuchet MS" panose="020B0603020202020204" pitchFamily="34" charset="0"/>
              </a:rPr>
              <a:t>Support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3747310" y="2430078"/>
            <a:ext cx="765758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ZA" sz="900" b="1" dirty="0">
                <a:solidFill>
                  <a:prstClr val="black"/>
                </a:solidFill>
                <a:latin typeface="Trebuchet MS" panose="020B0603020202020204" pitchFamily="34" charset="0"/>
              </a:rPr>
              <a:t>Business </a:t>
            </a:r>
          </a:p>
          <a:p>
            <a:pPr defTabSz="685800"/>
            <a:r>
              <a:rPr lang="en-ZA" sz="900" b="1" dirty="0">
                <a:solidFill>
                  <a:prstClr val="black"/>
                </a:solidFill>
                <a:latin typeface="Trebuchet MS" panose="020B0603020202020204" pitchFamily="34" charset="0"/>
              </a:rPr>
              <a:t>Build</a:t>
            </a:r>
          </a:p>
          <a:p>
            <a:pPr defTabSz="685800"/>
            <a:endParaRPr lang="en-ZA" sz="675" b="1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128588" indent="-128588" defTabSz="685800">
              <a:buFont typeface="Wingdings" panose="05000000000000000000" pitchFamily="2" charset="2"/>
              <a:buChar char="§"/>
            </a:pPr>
            <a:r>
              <a:rPr lang="en-ZA" sz="675" dirty="0">
                <a:solidFill>
                  <a:prstClr val="black"/>
                </a:solidFill>
                <a:latin typeface="Trebuchet MS" panose="020B0603020202020204" pitchFamily="34" charset="0"/>
              </a:rPr>
              <a:t>Capacitate</a:t>
            </a:r>
          </a:p>
          <a:p>
            <a:pPr marL="128588" indent="-128588" defTabSz="685800">
              <a:buFont typeface="Wingdings" panose="05000000000000000000" pitchFamily="2" charset="2"/>
              <a:buChar char="§"/>
            </a:pPr>
            <a:r>
              <a:rPr lang="en-ZA" sz="675" dirty="0">
                <a:solidFill>
                  <a:prstClr val="black"/>
                </a:solidFill>
                <a:latin typeface="Trebuchet MS" panose="020B0603020202020204" pitchFamily="34" charset="0"/>
              </a:rPr>
              <a:t>Mentor</a:t>
            </a:r>
          </a:p>
          <a:p>
            <a:pPr marL="128588" indent="-128588" defTabSz="685800">
              <a:buFont typeface="Wingdings" panose="05000000000000000000" pitchFamily="2" charset="2"/>
              <a:buChar char="§"/>
            </a:pPr>
            <a:r>
              <a:rPr lang="en-ZA" sz="675" dirty="0">
                <a:solidFill>
                  <a:prstClr val="black"/>
                </a:solidFill>
                <a:latin typeface="Trebuchet MS" panose="020B0603020202020204" pitchFamily="34" charset="0"/>
              </a:rPr>
              <a:t>Procure</a:t>
            </a:r>
          </a:p>
          <a:p>
            <a:pPr marL="128588" indent="-128588" defTabSz="685800">
              <a:buFont typeface="Wingdings" panose="05000000000000000000" pitchFamily="2" charset="2"/>
              <a:buChar char="§"/>
            </a:pPr>
            <a:r>
              <a:rPr lang="en-ZA" sz="675" dirty="0">
                <a:solidFill>
                  <a:prstClr val="black"/>
                </a:solidFill>
                <a:latin typeface="Trebuchet MS" panose="020B0603020202020204" pitchFamily="34" charset="0"/>
              </a:rPr>
              <a:t>Franchising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6782267" y="4050761"/>
            <a:ext cx="783515" cy="750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ZA" sz="900" b="1" dirty="0">
                <a:solidFill>
                  <a:prstClr val="black"/>
                </a:solidFill>
                <a:latin typeface="Trebuchet MS" panose="020B0603020202020204" pitchFamily="34" charset="0"/>
              </a:rPr>
              <a:t>Graduation</a:t>
            </a:r>
          </a:p>
          <a:p>
            <a:pPr defTabSz="685800"/>
            <a:endParaRPr lang="en-ZA" sz="675" b="1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128588" indent="-128588" defTabSz="685800">
              <a:buFont typeface="Wingdings" panose="05000000000000000000" pitchFamily="2" charset="2"/>
              <a:buChar char="§"/>
            </a:pPr>
            <a:r>
              <a:rPr lang="en-ZA" sz="675" dirty="0">
                <a:solidFill>
                  <a:prstClr val="black"/>
                </a:solidFill>
                <a:latin typeface="Trebuchet MS" panose="020B0603020202020204" pitchFamily="34" charset="0"/>
              </a:rPr>
              <a:t>Virtual Incubation</a:t>
            </a:r>
          </a:p>
          <a:p>
            <a:pPr marL="128588" indent="-128588" defTabSz="685800">
              <a:buFont typeface="Wingdings" panose="05000000000000000000" pitchFamily="2" charset="2"/>
              <a:buChar char="§"/>
            </a:pPr>
            <a:r>
              <a:rPr lang="en-ZA" sz="675" dirty="0">
                <a:solidFill>
                  <a:prstClr val="black"/>
                </a:solidFill>
                <a:latin typeface="Trebuchet MS" panose="020B0603020202020204" pitchFamily="34" charset="0"/>
              </a:rPr>
              <a:t>Support</a:t>
            </a:r>
          </a:p>
          <a:p>
            <a:pPr marL="128588" indent="-128588" defTabSz="685800">
              <a:buFont typeface="Wingdings" panose="05000000000000000000" pitchFamily="2" charset="2"/>
              <a:buChar char="§"/>
            </a:pPr>
            <a:r>
              <a:rPr lang="en-ZA" sz="675" dirty="0">
                <a:solidFill>
                  <a:prstClr val="black"/>
                </a:solidFill>
                <a:latin typeface="Trebuchet MS" panose="020B0603020202020204" pitchFamily="34" charset="0"/>
              </a:rPr>
              <a:t>Monitor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6782267" y="2396403"/>
            <a:ext cx="1015673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ZA" sz="900" b="1" dirty="0">
                <a:solidFill>
                  <a:prstClr val="black"/>
                </a:solidFill>
                <a:latin typeface="Trebuchet MS" panose="020B0603020202020204" pitchFamily="34" charset="0"/>
              </a:rPr>
              <a:t>Business </a:t>
            </a:r>
          </a:p>
          <a:p>
            <a:pPr defTabSz="685800"/>
            <a:r>
              <a:rPr lang="en-ZA" sz="900" b="1" dirty="0">
                <a:solidFill>
                  <a:prstClr val="black"/>
                </a:solidFill>
                <a:latin typeface="Trebuchet MS" panose="020B0603020202020204" pitchFamily="34" charset="0"/>
              </a:rPr>
              <a:t>Grow</a:t>
            </a:r>
          </a:p>
          <a:p>
            <a:pPr defTabSz="685800"/>
            <a:endParaRPr lang="en-ZA" sz="675" b="1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128588" indent="-128588" defTabSz="685800">
              <a:buFont typeface="Wingdings" panose="05000000000000000000" pitchFamily="2" charset="2"/>
              <a:buChar char="§"/>
            </a:pPr>
            <a:r>
              <a:rPr lang="en-ZA" sz="675" dirty="0">
                <a:solidFill>
                  <a:prstClr val="black"/>
                </a:solidFill>
                <a:latin typeface="Trebuchet MS" panose="020B0603020202020204" pitchFamily="34" charset="0"/>
              </a:rPr>
              <a:t>Growth Support</a:t>
            </a:r>
          </a:p>
          <a:p>
            <a:pPr marL="128588" indent="-128588" defTabSz="685800">
              <a:buFont typeface="Wingdings" panose="05000000000000000000" pitchFamily="2" charset="2"/>
              <a:buChar char="§"/>
            </a:pPr>
            <a:r>
              <a:rPr lang="en-ZA" sz="675" dirty="0">
                <a:solidFill>
                  <a:prstClr val="black"/>
                </a:solidFill>
                <a:latin typeface="Trebuchet MS" panose="020B0603020202020204" pitchFamily="34" charset="0"/>
              </a:rPr>
              <a:t>Export Readiness</a:t>
            </a:r>
          </a:p>
          <a:p>
            <a:pPr marL="128588" indent="-128588" defTabSz="685800">
              <a:buFont typeface="Wingdings" panose="05000000000000000000" pitchFamily="2" charset="2"/>
              <a:buChar char="§"/>
            </a:pPr>
            <a:r>
              <a:rPr lang="en-ZA" sz="675" dirty="0">
                <a:solidFill>
                  <a:prstClr val="black"/>
                </a:solidFill>
                <a:latin typeface="Trebuchet MS" panose="020B0603020202020204" pitchFamily="34" charset="0"/>
              </a:rPr>
              <a:t>Manuf. Support</a:t>
            </a:r>
          </a:p>
          <a:p>
            <a:pPr marL="128588" indent="-128588" defTabSz="685800">
              <a:buFont typeface="Wingdings" panose="05000000000000000000" pitchFamily="2" charset="2"/>
              <a:buChar char="§"/>
            </a:pPr>
            <a:r>
              <a:rPr lang="en-ZA" sz="675" dirty="0">
                <a:solidFill>
                  <a:prstClr val="black"/>
                </a:solidFill>
                <a:latin typeface="Trebuchet MS" panose="020B0603020202020204" pitchFamily="34" charset="0"/>
              </a:rPr>
              <a:t>Supplier Dev.</a:t>
            </a:r>
          </a:p>
        </p:txBody>
      </p:sp>
      <p:cxnSp>
        <p:nvCxnSpPr>
          <p:cNvPr id="159" name="Straight Connector 158"/>
          <p:cNvCxnSpPr/>
          <p:nvPr/>
        </p:nvCxnSpPr>
        <p:spPr>
          <a:xfrm flipV="1">
            <a:off x="6651687" y="1834953"/>
            <a:ext cx="0" cy="207749"/>
          </a:xfrm>
          <a:prstGeom prst="line">
            <a:avLst/>
          </a:prstGeom>
          <a:ln w="19050">
            <a:solidFill>
              <a:srgbClr val="F7EC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6729179" y="1834954"/>
            <a:ext cx="105123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ZA" sz="825" b="1" dirty="0">
                <a:solidFill>
                  <a:srgbClr val="ED7D31"/>
                </a:solidFill>
                <a:latin typeface="Trebuchet MS" panose="020B0603020202020204" pitchFamily="34" charset="0"/>
              </a:rPr>
              <a:t>Post Intervention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790008" y="2389759"/>
            <a:ext cx="5669867" cy="3857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ZA" sz="12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1790008" y="4954674"/>
            <a:ext cx="5669867" cy="3857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ZA" sz="12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7804213" y="2456963"/>
            <a:ext cx="112638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7747846" y="5003384"/>
            <a:ext cx="112638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0" name="Group 169"/>
          <p:cNvGrpSpPr/>
          <p:nvPr/>
        </p:nvGrpSpPr>
        <p:grpSpPr>
          <a:xfrm flipV="1">
            <a:off x="2044047" y="2171400"/>
            <a:ext cx="6309037" cy="190777"/>
            <a:chOff x="2725395" y="5622624"/>
            <a:chExt cx="8412049" cy="420883"/>
          </a:xfrm>
          <a:solidFill>
            <a:schemeClr val="bg1">
              <a:lumMod val="85000"/>
            </a:schemeClr>
          </a:solidFill>
        </p:grpSpPr>
        <p:sp>
          <p:nvSpPr>
            <p:cNvPr id="171" name="Bent Arrow 170"/>
            <p:cNvSpPr/>
            <p:nvPr/>
          </p:nvSpPr>
          <p:spPr>
            <a:xfrm rot="16200000">
              <a:off x="2710122" y="5637897"/>
              <a:ext cx="414119" cy="383574"/>
            </a:xfrm>
            <a:prstGeom prst="bentArrow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ZA" sz="120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3110107" y="5934941"/>
              <a:ext cx="7790010" cy="108566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ZA" sz="1200">
                <a:solidFill>
                  <a:prstClr val="white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73" name="Bent Arrow 134"/>
            <p:cNvSpPr/>
            <p:nvPr/>
          </p:nvSpPr>
          <p:spPr>
            <a:xfrm rot="10800000">
              <a:off x="10808323" y="5641234"/>
              <a:ext cx="329121" cy="399171"/>
            </a:xfrm>
            <a:custGeom>
              <a:avLst/>
              <a:gdLst>
                <a:gd name="connsiteX0" fmla="*/ 0 w 438828"/>
                <a:gd name="connsiteY0" fmla="*/ 454025 h 454025"/>
                <a:gd name="connsiteX1" fmla="*/ 0 w 438828"/>
                <a:gd name="connsiteY1" fmla="*/ 246841 h 454025"/>
                <a:gd name="connsiteX2" fmla="*/ 191987 w 438828"/>
                <a:gd name="connsiteY2" fmla="*/ 54854 h 454025"/>
                <a:gd name="connsiteX3" fmla="*/ 329121 w 438828"/>
                <a:gd name="connsiteY3" fmla="*/ 54854 h 454025"/>
                <a:gd name="connsiteX4" fmla="*/ 329121 w 438828"/>
                <a:gd name="connsiteY4" fmla="*/ 0 h 454025"/>
                <a:gd name="connsiteX5" fmla="*/ 438828 w 438828"/>
                <a:gd name="connsiteY5" fmla="*/ 109707 h 454025"/>
                <a:gd name="connsiteX6" fmla="*/ 329121 w 438828"/>
                <a:gd name="connsiteY6" fmla="*/ 219414 h 454025"/>
                <a:gd name="connsiteX7" fmla="*/ 329121 w 438828"/>
                <a:gd name="connsiteY7" fmla="*/ 164561 h 454025"/>
                <a:gd name="connsiteX8" fmla="*/ 191987 w 438828"/>
                <a:gd name="connsiteY8" fmla="*/ 164561 h 454025"/>
                <a:gd name="connsiteX9" fmla="*/ 109707 w 438828"/>
                <a:gd name="connsiteY9" fmla="*/ 246841 h 454025"/>
                <a:gd name="connsiteX10" fmla="*/ 109707 w 438828"/>
                <a:gd name="connsiteY10" fmla="*/ 454025 h 454025"/>
                <a:gd name="connsiteX11" fmla="*/ 0 w 438828"/>
                <a:gd name="connsiteY11" fmla="*/ 454025 h 454025"/>
                <a:gd name="connsiteX0" fmla="*/ 0 w 438828"/>
                <a:gd name="connsiteY0" fmla="*/ 454025 h 454025"/>
                <a:gd name="connsiteX1" fmla="*/ 0 w 438828"/>
                <a:gd name="connsiteY1" fmla="*/ 246841 h 454025"/>
                <a:gd name="connsiteX2" fmla="*/ 191987 w 438828"/>
                <a:gd name="connsiteY2" fmla="*/ 54854 h 454025"/>
                <a:gd name="connsiteX3" fmla="*/ 329121 w 438828"/>
                <a:gd name="connsiteY3" fmla="*/ 54854 h 454025"/>
                <a:gd name="connsiteX4" fmla="*/ 329121 w 438828"/>
                <a:gd name="connsiteY4" fmla="*/ 0 h 454025"/>
                <a:gd name="connsiteX5" fmla="*/ 438828 w 438828"/>
                <a:gd name="connsiteY5" fmla="*/ 109707 h 454025"/>
                <a:gd name="connsiteX6" fmla="*/ 329121 w 438828"/>
                <a:gd name="connsiteY6" fmla="*/ 164561 h 454025"/>
                <a:gd name="connsiteX7" fmla="*/ 191987 w 438828"/>
                <a:gd name="connsiteY7" fmla="*/ 164561 h 454025"/>
                <a:gd name="connsiteX8" fmla="*/ 109707 w 438828"/>
                <a:gd name="connsiteY8" fmla="*/ 246841 h 454025"/>
                <a:gd name="connsiteX9" fmla="*/ 109707 w 438828"/>
                <a:gd name="connsiteY9" fmla="*/ 454025 h 454025"/>
                <a:gd name="connsiteX10" fmla="*/ 0 w 438828"/>
                <a:gd name="connsiteY10" fmla="*/ 454025 h 454025"/>
                <a:gd name="connsiteX0" fmla="*/ 0 w 329121"/>
                <a:gd name="connsiteY0" fmla="*/ 454025 h 454025"/>
                <a:gd name="connsiteX1" fmla="*/ 0 w 329121"/>
                <a:gd name="connsiteY1" fmla="*/ 246841 h 454025"/>
                <a:gd name="connsiteX2" fmla="*/ 191987 w 329121"/>
                <a:gd name="connsiteY2" fmla="*/ 54854 h 454025"/>
                <a:gd name="connsiteX3" fmla="*/ 329121 w 329121"/>
                <a:gd name="connsiteY3" fmla="*/ 54854 h 454025"/>
                <a:gd name="connsiteX4" fmla="*/ 329121 w 329121"/>
                <a:gd name="connsiteY4" fmla="*/ 0 h 454025"/>
                <a:gd name="connsiteX5" fmla="*/ 329121 w 329121"/>
                <a:gd name="connsiteY5" fmla="*/ 164561 h 454025"/>
                <a:gd name="connsiteX6" fmla="*/ 191987 w 329121"/>
                <a:gd name="connsiteY6" fmla="*/ 164561 h 454025"/>
                <a:gd name="connsiteX7" fmla="*/ 109707 w 329121"/>
                <a:gd name="connsiteY7" fmla="*/ 246841 h 454025"/>
                <a:gd name="connsiteX8" fmla="*/ 109707 w 329121"/>
                <a:gd name="connsiteY8" fmla="*/ 454025 h 454025"/>
                <a:gd name="connsiteX9" fmla="*/ 0 w 329121"/>
                <a:gd name="connsiteY9" fmla="*/ 454025 h 454025"/>
                <a:gd name="connsiteX0" fmla="*/ 0 w 329121"/>
                <a:gd name="connsiteY0" fmla="*/ 399171 h 399171"/>
                <a:gd name="connsiteX1" fmla="*/ 0 w 329121"/>
                <a:gd name="connsiteY1" fmla="*/ 191987 h 399171"/>
                <a:gd name="connsiteX2" fmla="*/ 191987 w 329121"/>
                <a:gd name="connsiteY2" fmla="*/ 0 h 399171"/>
                <a:gd name="connsiteX3" fmla="*/ 329121 w 329121"/>
                <a:gd name="connsiteY3" fmla="*/ 0 h 399171"/>
                <a:gd name="connsiteX4" fmla="*/ 329121 w 329121"/>
                <a:gd name="connsiteY4" fmla="*/ 109707 h 399171"/>
                <a:gd name="connsiteX5" fmla="*/ 191987 w 329121"/>
                <a:gd name="connsiteY5" fmla="*/ 109707 h 399171"/>
                <a:gd name="connsiteX6" fmla="*/ 109707 w 329121"/>
                <a:gd name="connsiteY6" fmla="*/ 191987 h 399171"/>
                <a:gd name="connsiteX7" fmla="*/ 109707 w 329121"/>
                <a:gd name="connsiteY7" fmla="*/ 399171 h 399171"/>
                <a:gd name="connsiteX8" fmla="*/ 0 w 329121"/>
                <a:gd name="connsiteY8" fmla="*/ 399171 h 399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9121" h="399171">
                  <a:moveTo>
                    <a:pt x="0" y="399171"/>
                  </a:moveTo>
                  <a:lnTo>
                    <a:pt x="0" y="191987"/>
                  </a:lnTo>
                  <a:cubicBezTo>
                    <a:pt x="0" y="85956"/>
                    <a:pt x="85956" y="0"/>
                    <a:pt x="191987" y="0"/>
                  </a:cubicBezTo>
                  <a:lnTo>
                    <a:pt x="329121" y="0"/>
                  </a:lnTo>
                  <a:lnTo>
                    <a:pt x="329121" y="109707"/>
                  </a:lnTo>
                  <a:lnTo>
                    <a:pt x="191987" y="109707"/>
                  </a:lnTo>
                  <a:cubicBezTo>
                    <a:pt x="146545" y="109707"/>
                    <a:pt x="109707" y="146545"/>
                    <a:pt x="109707" y="191987"/>
                  </a:cubicBezTo>
                  <a:lnTo>
                    <a:pt x="109707" y="399171"/>
                  </a:lnTo>
                  <a:lnTo>
                    <a:pt x="0" y="399171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ZA" sz="120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174" name="TextBox 173"/>
          <p:cNvSpPr txBox="1"/>
          <p:nvPr/>
        </p:nvSpPr>
        <p:spPr>
          <a:xfrm>
            <a:off x="3091312" y="2093171"/>
            <a:ext cx="3775712" cy="2539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en-ZA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</a:rPr>
              <a:t>Monitoring and Evaluation and Post-Intervention Support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491780" y="4560608"/>
            <a:ext cx="1152749" cy="33615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ZA" sz="750" dirty="0">
                <a:solidFill>
                  <a:prstClr val="white"/>
                </a:solidFill>
                <a:latin typeface="Trebuchet MS" panose="020B0603020202020204" pitchFamily="34" charset="0"/>
              </a:rPr>
              <a:t>SABS, Universities, </a:t>
            </a:r>
          </a:p>
          <a:p>
            <a:pPr algn="ctr" defTabSz="685800"/>
            <a:r>
              <a:rPr lang="en-ZA" sz="750" dirty="0">
                <a:solidFill>
                  <a:prstClr val="white"/>
                </a:solidFill>
                <a:latin typeface="Trebuchet MS" panose="020B0603020202020204" pitchFamily="34" charset="0"/>
              </a:rPr>
              <a:t>TIA, Science Councils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234051" y="5555663"/>
            <a:ext cx="1743320" cy="3718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ZA" sz="900" b="1" dirty="0">
                <a:solidFill>
                  <a:prstClr val="white"/>
                </a:solidFill>
                <a:latin typeface="Trebuchet MS" panose="020B0603020202020204" pitchFamily="34" charset="0"/>
              </a:rPr>
              <a:t>Technical and Commercial Service Providers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85615" y="1696761"/>
            <a:ext cx="1300768" cy="42733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ZA" sz="900" dirty="0">
                <a:solidFill>
                  <a:prstClr val="white"/>
                </a:solidFill>
                <a:latin typeface="Trebuchet MS" panose="020B0603020202020204" pitchFamily="34" charset="0"/>
              </a:rPr>
              <a:t>National and Local Government Enablers</a:t>
            </a:r>
          </a:p>
          <a:p>
            <a:pPr algn="ctr" defTabSz="685800"/>
            <a:r>
              <a:rPr lang="en-ZA" sz="900" dirty="0">
                <a:solidFill>
                  <a:prstClr val="white"/>
                </a:solidFill>
                <a:latin typeface="Trebuchet MS" panose="020B0603020202020204" pitchFamily="34" charset="0"/>
              </a:rPr>
              <a:t>DSBD, DTI, DST, DHET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309514" y="5101098"/>
            <a:ext cx="1617122" cy="458170"/>
            <a:chOff x="8423256" y="5758833"/>
            <a:chExt cx="2156163" cy="610893"/>
          </a:xfrm>
        </p:grpSpPr>
        <p:sp>
          <p:nvSpPr>
            <p:cNvPr id="127" name="Rectangle 126"/>
            <p:cNvSpPr/>
            <p:nvPr/>
          </p:nvSpPr>
          <p:spPr>
            <a:xfrm>
              <a:off x="8423256" y="5758833"/>
              <a:ext cx="2156163" cy="58613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ZA" sz="900" dirty="0">
                <a:solidFill>
                  <a:prstClr val="white"/>
                </a:solidFill>
                <a:latin typeface="Trebuchet MS" panose="020B0603020202020204" pitchFamily="34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4004" y="5801621"/>
              <a:ext cx="980682" cy="520954"/>
            </a:xfrm>
            <a:prstGeom prst="rect">
              <a:avLst/>
            </a:prstGeom>
          </p:spPr>
        </p:pic>
        <p:sp>
          <p:nvSpPr>
            <p:cNvPr id="185" name="TextBox 184"/>
            <p:cNvSpPr txBox="1"/>
            <p:nvPr/>
          </p:nvSpPr>
          <p:spPr>
            <a:xfrm>
              <a:off x="8698280" y="5815729"/>
              <a:ext cx="1031339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ZA" sz="1050" b="1" dirty="0">
                  <a:solidFill>
                    <a:srgbClr val="ED7D31"/>
                  </a:solidFill>
                  <a:latin typeface="Trebuchet MS" panose="020B0603020202020204" pitchFamily="34" charset="0"/>
                </a:rPr>
                <a:t>Financial Support</a:t>
              </a:r>
            </a:p>
          </p:txBody>
        </p:sp>
      </p:grpSp>
      <p:sp>
        <p:nvSpPr>
          <p:cNvPr id="121" name="Rectangle 120"/>
          <p:cNvSpPr/>
          <p:nvPr/>
        </p:nvSpPr>
        <p:spPr>
          <a:xfrm>
            <a:off x="1871235" y="5418824"/>
            <a:ext cx="4668136" cy="42952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ZA" sz="900" dirty="0">
                <a:solidFill>
                  <a:prstClr val="white"/>
                </a:solidFill>
                <a:latin typeface="Trebuchet MS" panose="020B0603020202020204" pitchFamily="34" charset="0"/>
              </a:rPr>
              <a:t>TOOLS: Company Operations, Critical Planning Exercise, Export Readiness, </a:t>
            </a:r>
            <a:br>
              <a:rPr lang="en-ZA" sz="900" dirty="0">
                <a:solidFill>
                  <a:prstClr val="white"/>
                </a:solidFill>
                <a:latin typeface="Trebuchet MS" panose="020B0603020202020204" pitchFamily="34" charset="0"/>
              </a:rPr>
            </a:br>
            <a:r>
              <a:rPr lang="en-ZA" sz="900" dirty="0">
                <a:solidFill>
                  <a:prstClr val="white"/>
                </a:solidFill>
                <a:latin typeface="Trebuchet MS" panose="020B0603020202020204" pitchFamily="34" charset="0"/>
              </a:rPr>
              <a:t>Business Canvas and </a:t>
            </a:r>
            <a:r>
              <a:rPr lang="en-ZA" sz="900" b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GrowthWheel</a:t>
            </a:r>
            <a:r>
              <a:rPr lang="en-ZA" sz="900" b="1" dirty="0">
                <a:solidFill>
                  <a:srgbClr val="FF0000"/>
                </a:solidFill>
                <a:latin typeface="Trebuchet MS" panose="020B0603020202020204" pitchFamily="34" charset="0"/>
              </a:rPr>
              <a:t> Mentoring</a:t>
            </a:r>
            <a:r>
              <a:rPr lang="en-ZA" sz="900" dirty="0">
                <a:solidFill>
                  <a:prstClr val="white"/>
                </a:solidFill>
                <a:latin typeface="Trebuchet MS" panose="020B0603020202020204" pitchFamily="34" charset="0"/>
              </a:rPr>
              <a:t>, CRM Tracking, </a:t>
            </a:r>
            <a:r>
              <a:rPr lang="en-ZA" sz="900" dirty="0" err="1">
                <a:solidFill>
                  <a:prstClr val="white"/>
                </a:solidFill>
                <a:latin typeface="Trebuchet MS" panose="020B0603020202020204" pitchFamily="34" charset="0"/>
              </a:rPr>
              <a:t>FinFind</a:t>
            </a:r>
            <a:r>
              <a:rPr lang="en-ZA" sz="900" dirty="0">
                <a:solidFill>
                  <a:prstClr val="white"/>
                </a:solidFill>
                <a:latin typeface="Trebuchet MS" panose="020B0603020202020204" pitchFamily="34" charset="0"/>
              </a:rPr>
              <a:t> Matching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06" y="2161854"/>
            <a:ext cx="1102754" cy="414953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Bent Arrow 130"/>
          <p:cNvSpPr/>
          <p:nvPr/>
        </p:nvSpPr>
        <p:spPr>
          <a:xfrm>
            <a:off x="1075457" y="2609506"/>
            <a:ext cx="598928" cy="317555"/>
          </a:xfrm>
          <a:prstGeom prst="ben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ZA" sz="120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7682096" y="4782288"/>
            <a:ext cx="1037919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ZA" sz="825" dirty="0">
                <a:solidFill>
                  <a:srgbClr val="FF0000"/>
                </a:solidFill>
                <a:latin typeface="Trebuchet MS" panose="020B0603020202020204" pitchFamily="34" charset="0"/>
              </a:rPr>
              <a:t>Survival Rate</a:t>
            </a:r>
          </a:p>
        </p:txBody>
      </p:sp>
      <p:sp>
        <p:nvSpPr>
          <p:cNvPr id="118" name="Pentagon 29"/>
          <p:cNvSpPr/>
          <p:nvPr/>
        </p:nvSpPr>
        <p:spPr>
          <a:xfrm>
            <a:off x="6803956" y="3477316"/>
            <a:ext cx="986379" cy="353663"/>
          </a:xfrm>
          <a:custGeom>
            <a:avLst/>
            <a:gdLst>
              <a:gd name="connsiteX0" fmla="*/ 0 w 979791"/>
              <a:gd name="connsiteY0" fmla="*/ 0 h 552450"/>
              <a:gd name="connsiteX1" fmla="*/ 703566 w 979791"/>
              <a:gd name="connsiteY1" fmla="*/ 0 h 552450"/>
              <a:gd name="connsiteX2" fmla="*/ 979791 w 979791"/>
              <a:gd name="connsiteY2" fmla="*/ 276225 h 552450"/>
              <a:gd name="connsiteX3" fmla="*/ 703566 w 979791"/>
              <a:gd name="connsiteY3" fmla="*/ 552450 h 552450"/>
              <a:gd name="connsiteX4" fmla="*/ 0 w 979791"/>
              <a:gd name="connsiteY4" fmla="*/ 552450 h 552450"/>
              <a:gd name="connsiteX5" fmla="*/ 0 w 979791"/>
              <a:gd name="connsiteY5" fmla="*/ 0 h 552450"/>
              <a:gd name="connsiteX0" fmla="*/ 9525 w 989316"/>
              <a:gd name="connsiteY0" fmla="*/ 0 h 552450"/>
              <a:gd name="connsiteX1" fmla="*/ 713091 w 989316"/>
              <a:gd name="connsiteY1" fmla="*/ 0 h 552450"/>
              <a:gd name="connsiteX2" fmla="*/ 989316 w 989316"/>
              <a:gd name="connsiteY2" fmla="*/ 276225 h 552450"/>
              <a:gd name="connsiteX3" fmla="*/ 713091 w 989316"/>
              <a:gd name="connsiteY3" fmla="*/ 552450 h 552450"/>
              <a:gd name="connsiteX4" fmla="*/ 9525 w 989316"/>
              <a:gd name="connsiteY4" fmla="*/ 552450 h 552450"/>
              <a:gd name="connsiteX5" fmla="*/ 0 w 989316"/>
              <a:gd name="connsiteY5" fmla="*/ 276225 h 552450"/>
              <a:gd name="connsiteX6" fmla="*/ 9525 w 989316"/>
              <a:gd name="connsiteY6" fmla="*/ 0 h 552450"/>
              <a:gd name="connsiteX0" fmla="*/ 0 w 979791"/>
              <a:gd name="connsiteY0" fmla="*/ 0 h 552450"/>
              <a:gd name="connsiteX1" fmla="*/ 703566 w 979791"/>
              <a:gd name="connsiteY1" fmla="*/ 0 h 552450"/>
              <a:gd name="connsiteX2" fmla="*/ 979791 w 979791"/>
              <a:gd name="connsiteY2" fmla="*/ 276225 h 552450"/>
              <a:gd name="connsiteX3" fmla="*/ 703566 w 979791"/>
              <a:gd name="connsiteY3" fmla="*/ 552450 h 552450"/>
              <a:gd name="connsiteX4" fmla="*/ 0 w 979791"/>
              <a:gd name="connsiteY4" fmla="*/ 552450 h 552450"/>
              <a:gd name="connsiteX5" fmla="*/ 114300 w 979791"/>
              <a:gd name="connsiteY5" fmla="*/ 285750 h 552450"/>
              <a:gd name="connsiteX6" fmla="*/ 0 w 979791"/>
              <a:gd name="connsiteY6" fmla="*/ 0 h 552450"/>
              <a:gd name="connsiteX0" fmla="*/ 0 w 979791"/>
              <a:gd name="connsiteY0" fmla="*/ 4034 h 556484"/>
              <a:gd name="connsiteX1" fmla="*/ 811130 w 979791"/>
              <a:gd name="connsiteY1" fmla="*/ 0 h 556484"/>
              <a:gd name="connsiteX2" fmla="*/ 979791 w 979791"/>
              <a:gd name="connsiteY2" fmla="*/ 280259 h 556484"/>
              <a:gd name="connsiteX3" fmla="*/ 703566 w 979791"/>
              <a:gd name="connsiteY3" fmla="*/ 556484 h 556484"/>
              <a:gd name="connsiteX4" fmla="*/ 0 w 979791"/>
              <a:gd name="connsiteY4" fmla="*/ 556484 h 556484"/>
              <a:gd name="connsiteX5" fmla="*/ 114300 w 979791"/>
              <a:gd name="connsiteY5" fmla="*/ 289784 h 556484"/>
              <a:gd name="connsiteX6" fmla="*/ 0 w 979791"/>
              <a:gd name="connsiteY6" fmla="*/ 4034 h 556484"/>
              <a:gd name="connsiteX0" fmla="*/ 0 w 979791"/>
              <a:gd name="connsiteY0" fmla="*/ 4034 h 556484"/>
              <a:gd name="connsiteX1" fmla="*/ 811130 w 979791"/>
              <a:gd name="connsiteY1" fmla="*/ 0 h 556484"/>
              <a:gd name="connsiteX2" fmla="*/ 979791 w 979791"/>
              <a:gd name="connsiteY2" fmla="*/ 280259 h 556484"/>
              <a:gd name="connsiteX3" fmla="*/ 814839 w 979791"/>
              <a:gd name="connsiteY3" fmla="*/ 552450 h 556484"/>
              <a:gd name="connsiteX4" fmla="*/ 0 w 979791"/>
              <a:gd name="connsiteY4" fmla="*/ 556484 h 556484"/>
              <a:gd name="connsiteX5" fmla="*/ 114300 w 979791"/>
              <a:gd name="connsiteY5" fmla="*/ 289784 h 556484"/>
              <a:gd name="connsiteX6" fmla="*/ 0 w 979791"/>
              <a:gd name="connsiteY6" fmla="*/ 4034 h 556484"/>
              <a:gd name="connsiteX0" fmla="*/ 0 w 979791"/>
              <a:gd name="connsiteY0" fmla="*/ 4034 h 556484"/>
              <a:gd name="connsiteX1" fmla="*/ 811130 w 979791"/>
              <a:gd name="connsiteY1" fmla="*/ 0 h 556484"/>
              <a:gd name="connsiteX2" fmla="*/ 979791 w 979791"/>
              <a:gd name="connsiteY2" fmla="*/ 280259 h 556484"/>
              <a:gd name="connsiteX3" fmla="*/ 814839 w 979791"/>
              <a:gd name="connsiteY3" fmla="*/ 552450 h 556484"/>
              <a:gd name="connsiteX4" fmla="*/ 0 w 979791"/>
              <a:gd name="connsiteY4" fmla="*/ 556484 h 556484"/>
              <a:gd name="connsiteX5" fmla="*/ 66082 w 979791"/>
              <a:gd name="connsiteY5" fmla="*/ 289784 h 556484"/>
              <a:gd name="connsiteX6" fmla="*/ 0 w 979791"/>
              <a:gd name="connsiteY6" fmla="*/ 4034 h 556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9791" h="556484">
                <a:moveTo>
                  <a:pt x="0" y="4034"/>
                </a:moveTo>
                <a:lnTo>
                  <a:pt x="811130" y="0"/>
                </a:lnTo>
                <a:lnTo>
                  <a:pt x="979791" y="280259"/>
                </a:lnTo>
                <a:lnTo>
                  <a:pt x="814839" y="552450"/>
                </a:lnTo>
                <a:lnTo>
                  <a:pt x="0" y="556484"/>
                </a:lnTo>
                <a:lnTo>
                  <a:pt x="66082" y="289784"/>
                </a:lnTo>
                <a:lnTo>
                  <a:pt x="0" y="4034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ZA" sz="900" b="1" dirty="0">
                <a:solidFill>
                  <a:prstClr val="black"/>
                </a:solidFill>
                <a:latin typeface="Trebuchet MS" panose="020B0603020202020204" pitchFamily="34" charset="0"/>
              </a:rPr>
              <a:t>Monitor and improve</a:t>
            </a:r>
          </a:p>
        </p:txBody>
      </p:sp>
      <p:sp>
        <p:nvSpPr>
          <p:cNvPr id="119" name="Pentagon 29"/>
          <p:cNvSpPr/>
          <p:nvPr/>
        </p:nvSpPr>
        <p:spPr>
          <a:xfrm>
            <a:off x="3267541" y="3521929"/>
            <a:ext cx="1165606" cy="353663"/>
          </a:xfrm>
          <a:custGeom>
            <a:avLst/>
            <a:gdLst>
              <a:gd name="connsiteX0" fmla="*/ 0 w 979791"/>
              <a:gd name="connsiteY0" fmla="*/ 0 h 552450"/>
              <a:gd name="connsiteX1" fmla="*/ 703566 w 979791"/>
              <a:gd name="connsiteY1" fmla="*/ 0 h 552450"/>
              <a:gd name="connsiteX2" fmla="*/ 979791 w 979791"/>
              <a:gd name="connsiteY2" fmla="*/ 276225 h 552450"/>
              <a:gd name="connsiteX3" fmla="*/ 703566 w 979791"/>
              <a:gd name="connsiteY3" fmla="*/ 552450 h 552450"/>
              <a:gd name="connsiteX4" fmla="*/ 0 w 979791"/>
              <a:gd name="connsiteY4" fmla="*/ 552450 h 552450"/>
              <a:gd name="connsiteX5" fmla="*/ 0 w 979791"/>
              <a:gd name="connsiteY5" fmla="*/ 0 h 552450"/>
              <a:gd name="connsiteX0" fmla="*/ 9525 w 989316"/>
              <a:gd name="connsiteY0" fmla="*/ 0 h 552450"/>
              <a:gd name="connsiteX1" fmla="*/ 713091 w 989316"/>
              <a:gd name="connsiteY1" fmla="*/ 0 h 552450"/>
              <a:gd name="connsiteX2" fmla="*/ 989316 w 989316"/>
              <a:gd name="connsiteY2" fmla="*/ 276225 h 552450"/>
              <a:gd name="connsiteX3" fmla="*/ 713091 w 989316"/>
              <a:gd name="connsiteY3" fmla="*/ 552450 h 552450"/>
              <a:gd name="connsiteX4" fmla="*/ 9525 w 989316"/>
              <a:gd name="connsiteY4" fmla="*/ 552450 h 552450"/>
              <a:gd name="connsiteX5" fmla="*/ 0 w 989316"/>
              <a:gd name="connsiteY5" fmla="*/ 276225 h 552450"/>
              <a:gd name="connsiteX6" fmla="*/ 9525 w 989316"/>
              <a:gd name="connsiteY6" fmla="*/ 0 h 552450"/>
              <a:gd name="connsiteX0" fmla="*/ 0 w 979791"/>
              <a:gd name="connsiteY0" fmla="*/ 0 h 552450"/>
              <a:gd name="connsiteX1" fmla="*/ 703566 w 979791"/>
              <a:gd name="connsiteY1" fmla="*/ 0 h 552450"/>
              <a:gd name="connsiteX2" fmla="*/ 979791 w 979791"/>
              <a:gd name="connsiteY2" fmla="*/ 276225 h 552450"/>
              <a:gd name="connsiteX3" fmla="*/ 703566 w 979791"/>
              <a:gd name="connsiteY3" fmla="*/ 552450 h 552450"/>
              <a:gd name="connsiteX4" fmla="*/ 0 w 979791"/>
              <a:gd name="connsiteY4" fmla="*/ 552450 h 552450"/>
              <a:gd name="connsiteX5" fmla="*/ 114300 w 979791"/>
              <a:gd name="connsiteY5" fmla="*/ 285750 h 552450"/>
              <a:gd name="connsiteX6" fmla="*/ 0 w 979791"/>
              <a:gd name="connsiteY6" fmla="*/ 0 h 552450"/>
              <a:gd name="connsiteX0" fmla="*/ 0 w 979791"/>
              <a:gd name="connsiteY0" fmla="*/ 4034 h 556484"/>
              <a:gd name="connsiteX1" fmla="*/ 811130 w 979791"/>
              <a:gd name="connsiteY1" fmla="*/ 0 h 556484"/>
              <a:gd name="connsiteX2" fmla="*/ 979791 w 979791"/>
              <a:gd name="connsiteY2" fmla="*/ 280259 h 556484"/>
              <a:gd name="connsiteX3" fmla="*/ 703566 w 979791"/>
              <a:gd name="connsiteY3" fmla="*/ 556484 h 556484"/>
              <a:gd name="connsiteX4" fmla="*/ 0 w 979791"/>
              <a:gd name="connsiteY4" fmla="*/ 556484 h 556484"/>
              <a:gd name="connsiteX5" fmla="*/ 114300 w 979791"/>
              <a:gd name="connsiteY5" fmla="*/ 289784 h 556484"/>
              <a:gd name="connsiteX6" fmla="*/ 0 w 979791"/>
              <a:gd name="connsiteY6" fmla="*/ 4034 h 556484"/>
              <a:gd name="connsiteX0" fmla="*/ 0 w 979791"/>
              <a:gd name="connsiteY0" fmla="*/ 4034 h 556484"/>
              <a:gd name="connsiteX1" fmla="*/ 811130 w 979791"/>
              <a:gd name="connsiteY1" fmla="*/ 0 h 556484"/>
              <a:gd name="connsiteX2" fmla="*/ 979791 w 979791"/>
              <a:gd name="connsiteY2" fmla="*/ 280259 h 556484"/>
              <a:gd name="connsiteX3" fmla="*/ 814839 w 979791"/>
              <a:gd name="connsiteY3" fmla="*/ 552450 h 556484"/>
              <a:gd name="connsiteX4" fmla="*/ 0 w 979791"/>
              <a:gd name="connsiteY4" fmla="*/ 556484 h 556484"/>
              <a:gd name="connsiteX5" fmla="*/ 114300 w 979791"/>
              <a:gd name="connsiteY5" fmla="*/ 289784 h 556484"/>
              <a:gd name="connsiteX6" fmla="*/ 0 w 979791"/>
              <a:gd name="connsiteY6" fmla="*/ 4034 h 556484"/>
              <a:gd name="connsiteX0" fmla="*/ 0 w 979791"/>
              <a:gd name="connsiteY0" fmla="*/ 4034 h 556484"/>
              <a:gd name="connsiteX1" fmla="*/ 811130 w 979791"/>
              <a:gd name="connsiteY1" fmla="*/ 0 h 556484"/>
              <a:gd name="connsiteX2" fmla="*/ 979791 w 979791"/>
              <a:gd name="connsiteY2" fmla="*/ 280259 h 556484"/>
              <a:gd name="connsiteX3" fmla="*/ 814839 w 979791"/>
              <a:gd name="connsiteY3" fmla="*/ 552450 h 556484"/>
              <a:gd name="connsiteX4" fmla="*/ 0 w 979791"/>
              <a:gd name="connsiteY4" fmla="*/ 556484 h 556484"/>
              <a:gd name="connsiteX5" fmla="*/ 66082 w 979791"/>
              <a:gd name="connsiteY5" fmla="*/ 289784 h 556484"/>
              <a:gd name="connsiteX6" fmla="*/ 0 w 979791"/>
              <a:gd name="connsiteY6" fmla="*/ 4034 h 556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9791" h="556484">
                <a:moveTo>
                  <a:pt x="0" y="4034"/>
                </a:moveTo>
                <a:lnTo>
                  <a:pt x="811130" y="0"/>
                </a:lnTo>
                <a:lnTo>
                  <a:pt x="979791" y="280259"/>
                </a:lnTo>
                <a:lnTo>
                  <a:pt x="814839" y="552450"/>
                </a:lnTo>
                <a:lnTo>
                  <a:pt x="0" y="556484"/>
                </a:lnTo>
                <a:lnTo>
                  <a:pt x="66082" y="289784"/>
                </a:lnTo>
                <a:lnTo>
                  <a:pt x="0" y="4034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ZA" sz="900" b="1" dirty="0">
                <a:solidFill>
                  <a:prstClr val="black"/>
                </a:solidFill>
                <a:latin typeface="Trebuchet MS" panose="020B0603020202020204" pitchFamily="34" charset="0"/>
              </a:rPr>
              <a:t>SMME Pipelines</a:t>
            </a: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8" name="Subtitle 1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2998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0" y="878008"/>
            <a:ext cx="491008" cy="5032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007" y="5453211"/>
            <a:ext cx="1449533" cy="4997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258537"/>
            <a:ext cx="9144000" cy="3872927"/>
          </a:xfrm>
          <a:prstGeom prst="rect">
            <a:avLst/>
          </a:prstGeom>
          <a:solidFill>
            <a:srgbClr val="005D28"/>
          </a:solidFill>
          <a:ln>
            <a:solidFill>
              <a:srgbClr val="005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ZA" sz="1350">
              <a:solidFill>
                <a:prstClr val="white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1381290"/>
            <a:ext cx="9144000" cy="96467"/>
            <a:chOff x="0" y="612806"/>
            <a:chExt cx="12192000" cy="128623"/>
          </a:xfrm>
        </p:grpSpPr>
        <p:sp>
          <p:nvSpPr>
            <p:cNvPr id="6" name="Rectangle 5"/>
            <p:cNvSpPr/>
            <p:nvPr/>
          </p:nvSpPr>
          <p:spPr>
            <a:xfrm>
              <a:off x="0" y="672507"/>
              <a:ext cx="6194738" cy="6892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ZA" sz="1350">
                <a:solidFill>
                  <a:prstClr val="white"/>
                </a:solidFill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94738" y="612806"/>
              <a:ext cx="5997262" cy="7658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0" y="5262617"/>
            <a:ext cx="9144000" cy="98028"/>
            <a:chOff x="0" y="5798300"/>
            <a:chExt cx="12192000" cy="130704"/>
          </a:xfrm>
        </p:grpSpPr>
        <p:sp>
          <p:nvSpPr>
            <p:cNvPr id="13" name="Rectangle 12"/>
            <p:cNvSpPr/>
            <p:nvPr/>
          </p:nvSpPr>
          <p:spPr>
            <a:xfrm>
              <a:off x="0" y="5870881"/>
              <a:ext cx="5985734" cy="5812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ZA" sz="1350">
                <a:solidFill>
                  <a:prstClr val="white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85734" y="5798300"/>
              <a:ext cx="6206266" cy="79255"/>
            </a:xfrm>
            <a:prstGeom prst="rect">
              <a:avLst/>
            </a:prstGeom>
          </p:spPr>
        </p:pic>
      </p:grpSp>
      <p:sp>
        <p:nvSpPr>
          <p:cNvPr id="39" name="Title 38"/>
          <p:cNvSpPr>
            <a:spLocks noGrp="1"/>
          </p:cNvSpPr>
          <p:nvPr>
            <p:ph type="ctrTitle"/>
          </p:nvPr>
        </p:nvSpPr>
        <p:spPr>
          <a:xfrm>
            <a:off x="210165" y="1699022"/>
            <a:ext cx="8775376" cy="17907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8C0A"/>
                </a:solidFill>
              </a:rPr>
              <a:t>THE PROCESS OF COMMERCIALISING TECHNOLOGY</a:t>
            </a:r>
            <a:endParaRPr lang="en-ZA" dirty="0">
              <a:solidFill>
                <a:srgbClr val="FF8C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18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65" y="1277161"/>
            <a:ext cx="9149365" cy="1005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5" y="857250"/>
            <a:ext cx="489247" cy="5029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0" y="5754402"/>
            <a:ext cx="9149365" cy="1005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524" y="3566079"/>
            <a:ext cx="561999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defRPr/>
            </a:pPr>
            <a:endParaRPr lang="en-US" altLang="en-US" sz="2000" b="1" dirty="0">
              <a:solidFill>
                <a:srgbClr val="404040"/>
              </a:solidFill>
              <a:ea typeface="MS PGothic" panose="020B0600070205080204" pitchFamily="34" charset="-128"/>
            </a:endParaRPr>
          </a:p>
          <a:p>
            <a:pPr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defRPr/>
            </a:pPr>
            <a:endParaRPr lang="en-US" altLang="en-US" sz="2000" b="1" dirty="0">
              <a:solidFill>
                <a:srgbClr val="404040"/>
              </a:solidFill>
              <a:ea typeface="MS PGothic" panose="020B0600070205080204" pitchFamily="34" charset="-128"/>
            </a:endParaRPr>
          </a:p>
          <a:p>
            <a:pPr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defRPr/>
            </a:pPr>
            <a:endParaRPr lang="en-US" altLang="en-US" sz="2000" b="1" dirty="0">
              <a:solidFill>
                <a:srgbClr val="70AD47">
                  <a:lumMod val="50000"/>
                </a:srgbClr>
              </a:solidFill>
              <a:ea typeface="MS PGothic" panose="020B0600070205080204" pitchFamily="34" charset="-128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52031" y="932584"/>
            <a:ext cx="7886700" cy="598674"/>
          </a:xfrm>
        </p:spPr>
        <p:txBody>
          <a:bodyPr>
            <a:normAutofit/>
          </a:bodyPr>
          <a:lstStyle/>
          <a:p>
            <a:r>
              <a:rPr lang="en-ZA" sz="3600" b="1" dirty="0">
                <a:solidFill>
                  <a:srgbClr val="404040"/>
                </a:solidFill>
                <a:latin typeface="Calibri"/>
                <a:ea typeface="MS PGothic" panose="020B0600070205080204" pitchFamily="34" charset="-128"/>
                <a:cs typeface="ＭＳ Ｐゴシック" charset="0"/>
              </a:rPr>
              <a:t> 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304238" y="1435891"/>
            <a:ext cx="2670389" cy="21301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8979" y="1435892"/>
            <a:ext cx="2514464" cy="21301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874" y="1430664"/>
            <a:ext cx="2660001" cy="21498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251" y="3551069"/>
            <a:ext cx="2658624" cy="21389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4239" y="3551069"/>
            <a:ext cx="2676161" cy="21389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68978" y="3555718"/>
            <a:ext cx="2529452" cy="21343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47130" y="1430665"/>
            <a:ext cx="577156" cy="425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16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0" y="878008"/>
            <a:ext cx="491008" cy="5032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007" y="5453211"/>
            <a:ext cx="1449533" cy="4997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459330"/>
            <a:ext cx="9144000" cy="3872927"/>
          </a:xfrm>
          <a:prstGeom prst="rect">
            <a:avLst/>
          </a:prstGeom>
          <a:solidFill>
            <a:srgbClr val="005D28"/>
          </a:solidFill>
          <a:ln>
            <a:solidFill>
              <a:srgbClr val="005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ZA" sz="1350">
              <a:solidFill>
                <a:prstClr val="white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1381290"/>
            <a:ext cx="9144000" cy="96467"/>
            <a:chOff x="0" y="612806"/>
            <a:chExt cx="12192000" cy="128623"/>
          </a:xfrm>
        </p:grpSpPr>
        <p:sp>
          <p:nvSpPr>
            <p:cNvPr id="6" name="Rectangle 5"/>
            <p:cNvSpPr/>
            <p:nvPr/>
          </p:nvSpPr>
          <p:spPr>
            <a:xfrm>
              <a:off x="0" y="672507"/>
              <a:ext cx="6194738" cy="6892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ZA" sz="1350">
                <a:solidFill>
                  <a:prstClr val="white"/>
                </a:solidFill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94738" y="612806"/>
              <a:ext cx="5997262" cy="7658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0" y="5262617"/>
            <a:ext cx="9144000" cy="98028"/>
            <a:chOff x="0" y="5798300"/>
            <a:chExt cx="12192000" cy="130704"/>
          </a:xfrm>
        </p:grpSpPr>
        <p:sp>
          <p:nvSpPr>
            <p:cNvPr id="13" name="Rectangle 12"/>
            <p:cNvSpPr/>
            <p:nvPr/>
          </p:nvSpPr>
          <p:spPr>
            <a:xfrm>
              <a:off x="0" y="5870881"/>
              <a:ext cx="5985734" cy="5812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ZA" sz="1350">
                <a:solidFill>
                  <a:prstClr val="white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85734" y="5798300"/>
              <a:ext cx="6206266" cy="79255"/>
            </a:xfrm>
            <a:prstGeom prst="rect">
              <a:avLst/>
            </a:prstGeom>
          </p:spPr>
        </p:pic>
      </p:grpSp>
      <p:sp>
        <p:nvSpPr>
          <p:cNvPr id="39" name="Title 38"/>
          <p:cNvSpPr>
            <a:spLocks noGrp="1"/>
          </p:cNvSpPr>
          <p:nvPr>
            <p:ph type="ctrTitle"/>
          </p:nvPr>
        </p:nvSpPr>
        <p:spPr>
          <a:xfrm>
            <a:off x="598868" y="1699022"/>
            <a:ext cx="7918326" cy="1790700"/>
          </a:xfrm>
        </p:spPr>
        <p:txBody>
          <a:bodyPr>
            <a:normAutofit/>
          </a:bodyPr>
          <a:lstStyle/>
          <a:p>
            <a:r>
              <a:rPr lang="en-ZA" b="1" dirty="0" smtClean="0">
                <a:solidFill>
                  <a:srgbClr val="FFC000"/>
                </a:solidFill>
              </a:rPr>
              <a:t>Commercialisation Incubation Models </a:t>
            </a:r>
            <a:endParaRPr lang="en-ZA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8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65" y="1360214"/>
            <a:ext cx="9149365" cy="1005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95" y="857250"/>
            <a:ext cx="489247" cy="5029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605013"/>
            <a:ext cx="9149365" cy="100593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869565" y="1885952"/>
            <a:ext cx="1091045" cy="10988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ZA" sz="135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869565" y="4044661"/>
            <a:ext cx="1091045" cy="10988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ZA" sz="1350">
              <a:solidFill>
                <a:prstClr val="whit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61541" y="857250"/>
            <a:ext cx="8243246" cy="60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rgbClr val="404040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04040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04040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04040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04040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defTabSz="685800"/>
            <a:r>
              <a:rPr lang="en-US" altLang="en-US" sz="3600" dirty="0">
                <a:latin typeface="Calibri"/>
              </a:rPr>
              <a:t>	</a:t>
            </a:r>
            <a:br>
              <a:rPr lang="en-US" altLang="en-US" sz="3600" dirty="0">
                <a:latin typeface="Calibri"/>
              </a:rPr>
            </a:br>
            <a:endParaRPr lang="en-US" altLang="en-US" sz="3600" dirty="0">
              <a:latin typeface="Calibri"/>
            </a:endParaRPr>
          </a:p>
          <a:p>
            <a:pPr defTabSz="685800"/>
            <a:r>
              <a:rPr lang="en-US" altLang="en-US" sz="3600" dirty="0">
                <a:latin typeface="Calibri"/>
              </a:rPr>
              <a:t/>
            </a:r>
            <a:br>
              <a:rPr lang="en-US" altLang="en-US" sz="3600" dirty="0">
                <a:latin typeface="Calibri"/>
              </a:rPr>
            </a:br>
            <a:endParaRPr lang="en-US" altLang="en-US" sz="3600" dirty="0">
              <a:latin typeface="Calibri"/>
            </a:endParaRPr>
          </a:p>
          <a:p>
            <a:pPr defTabSz="685800"/>
            <a:endParaRPr lang="en-US" altLang="en-US" sz="1500" dirty="0">
              <a:latin typeface="Calibri"/>
            </a:endParaRPr>
          </a:p>
          <a:p>
            <a:pPr defTabSz="685800"/>
            <a:endParaRPr lang="en-US" altLang="en-US" sz="1500" dirty="0">
              <a:latin typeface="Calibri"/>
            </a:endParaRPr>
          </a:p>
          <a:p>
            <a:pPr defTabSz="685800"/>
            <a:r>
              <a:rPr lang="en-US" altLang="en-US" sz="2100" dirty="0">
                <a:latin typeface="Calibri"/>
              </a:rPr>
              <a:t>Partnership Model – </a:t>
            </a:r>
            <a:r>
              <a:rPr lang="en-US" altLang="en-US" sz="2100" dirty="0" err="1">
                <a:latin typeface="Calibri"/>
              </a:rPr>
              <a:t>NPC+Trust</a:t>
            </a:r>
            <a:r>
              <a:rPr lang="en-US" altLang="en-US" sz="2100" dirty="0">
                <a:latin typeface="Calibri"/>
              </a:rPr>
              <a:t> (Sector + programme structure )  </a:t>
            </a:r>
          </a:p>
          <a:p>
            <a:pPr defTabSz="685800"/>
            <a:endParaRPr lang="en-US" altLang="en-US" sz="1500" dirty="0">
              <a:latin typeface="Calibri"/>
            </a:endParaRPr>
          </a:p>
          <a:p>
            <a:pPr defTabSz="685800"/>
            <a:endParaRPr lang="en-US" altLang="en-US" sz="1500" dirty="0">
              <a:latin typeface="Calibri"/>
            </a:endParaRPr>
          </a:p>
          <a:p>
            <a:pPr defTabSz="685800"/>
            <a:endParaRPr lang="en-US" altLang="en-US" sz="3000" dirty="0">
              <a:latin typeface="Calibri"/>
            </a:endParaRPr>
          </a:p>
          <a:p>
            <a:pPr defTabSz="685800"/>
            <a:endParaRPr lang="en-US" altLang="en-US" sz="3000" dirty="0">
              <a:latin typeface="Calibri"/>
            </a:endParaRPr>
          </a:p>
          <a:p>
            <a:pPr defTabSz="685800"/>
            <a:endParaRPr lang="en-US" altLang="en-US" sz="1500" dirty="0">
              <a:latin typeface="Calibri"/>
            </a:endParaRPr>
          </a:p>
          <a:p>
            <a:pPr defTabSz="685800"/>
            <a:endParaRPr lang="en-US" altLang="en-US" sz="1500" dirty="0">
              <a:latin typeface="Calibri"/>
            </a:endParaRPr>
          </a:p>
          <a:p>
            <a:pPr defTabSz="685800"/>
            <a:endParaRPr lang="en-US" altLang="en-US" sz="1500" dirty="0">
              <a:latin typeface="Calibri"/>
            </a:endParaRPr>
          </a:p>
          <a:p>
            <a:pPr marL="514350" indent="-514350" defTabSz="685800">
              <a:buFont typeface="Arial" panose="020B0604020202020204" pitchFamily="34" charset="0"/>
              <a:buChar char="•"/>
            </a:pPr>
            <a:endParaRPr lang="en-US" altLang="en-US" sz="1500" dirty="0">
              <a:latin typeface="Calibri"/>
            </a:endParaRP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endParaRPr lang="en-US" altLang="en-US" sz="2100" dirty="0">
              <a:latin typeface="Calibri"/>
            </a:endParaRPr>
          </a:p>
        </p:txBody>
      </p:sp>
      <p:graphicFrame>
        <p:nvGraphicFramePr>
          <p:cNvPr id="9" name="Object 14"/>
          <p:cNvGraphicFramePr>
            <a:graphicFrameLocks noChangeAspect="1"/>
          </p:cNvGraphicFramePr>
          <p:nvPr>
            <p:extLst/>
          </p:nvPr>
        </p:nvGraphicFramePr>
        <p:xfrm>
          <a:off x="0" y="1577579"/>
          <a:ext cx="9144000" cy="4423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Visio" r:id="rId5" imgW="9647885" imgH="5012067" progId="">
                  <p:embed/>
                </p:oleObj>
              </mc:Choice>
              <mc:Fallback>
                <p:oleObj name="Visio" r:id="rId5" imgW="9647885" imgH="50120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77579"/>
                        <a:ext cx="9144000" cy="44231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411612" y="3894551"/>
            <a:ext cx="4644628" cy="567929"/>
          </a:xfrm>
          <a:prstGeom prst="rect">
            <a:avLst/>
          </a:prstGeom>
          <a:solidFill>
            <a:sysClr val="window" lastClr="FFFFFF">
              <a:alpha val="0"/>
            </a:sys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ZA" altLang="en-US" sz="1350" kern="0">
              <a:solidFill>
                <a:srgbClr val="000000"/>
              </a:solidFill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1980010" y="5153810"/>
            <a:ext cx="863204" cy="565547"/>
          </a:xfrm>
          <a:prstGeom prst="wedgeRoundRectCallout">
            <a:avLst>
              <a:gd name="adj1" fmla="val -735"/>
              <a:gd name="adj2" fmla="val -176674"/>
              <a:gd name="adj3" fmla="val 16667"/>
            </a:avLst>
          </a:prstGeom>
          <a:solidFill>
            <a:srgbClr val="80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ZA" altLang="en-US" sz="1050" b="1" kern="0" dirty="0">
                <a:solidFill>
                  <a:srgbClr val="FFFFFF"/>
                </a:solidFill>
              </a:rPr>
              <a:t>Incubation phases</a:t>
            </a:r>
            <a:endParaRPr lang="en-US" altLang="en-US" sz="1050" b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04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65" y="1360214"/>
            <a:ext cx="9149365" cy="1005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5" y="857250"/>
            <a:ext cx="489247" cy="5029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605013"/>
            <a:ext cx="9149365" cy="100593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869565" y="1885952"/>
            <a:ext cx="1091045" cy="10988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ZA" sz="135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869565" y="4044661"/>
            <a:ext cx="1091045" cy="10988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ZA" sz="1350">
              <a:solidFill>
                <a:prstClr val="whit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61541" y="857250"/>
            <a:ext cx="8243246" cy="60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rgbClr val="404040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04040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04040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04040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04040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defTabSz="685800"/>
            <a:r>
              <a:rPr lang="en-US" altLang="en-US" sz="3600" dirty="0">
                <a:latin typeface="Calibri"/>
              </a:rPr>
              <a:t>	</a:t>
            </a:r>
            <a:br>
              <a:rPr lang="en-US" altLang="en-US" sz="3600" dirty="0">
                <a:latin typeface="Calibri"/>
              </a:rPr>
            </a:br>
            <a:endParaRPr lang="en-US" altLang="en-US" sz="3600" dirty="0">
              <a:latin typeface="Calibri"/>
            </a:endParaRPr>
          </a:p>
          <a:p>
            <a:pPr defTabSz="685800"/>
            <a:r>
              <a:rPr lang="en-US" altLang="en-US" sz="3600" dirty="0">
                <a:latin typeface="Calibri"/>
              </a:rPr>
              <a:t/>
            </a:r>
            <a:br>
              <a:rPr lang="en-US" altLang="en-US" sz="3600" dirty="0">
                <a:latin typeface="Calibri"/>
              </a:rPr>
            </a:br>
            <a:endParaRPr lang="en-US" altLang="en-US" sz="3600" dirty="0">
              <a:latin typeface="Calibri"/>
            </a:endParaRPr>
          </a:p>
          <a:p>
            <a:pPr defTabSz="685800"/>
            <a:endParaRPr lang="en-US" altLang="en-US" sz="1500" dirty="0">
              <a:latin typeface="Calibri"/>
            </a:endParaRPr>
          </a:p>
          <a:p>
            <a:pPr defTabSz="685800"/>
            <a:endParaRPr lang="en-US" altLang="en-US" sz="1500" dirty="0">
              <a:latin typeface="Calibri"/>
            </a:endParaRPr>
          </a:p>
          <a:p>
            <a:pPr algn="ctr" defTabSz="685800"/>
            <a:r>
              <a:rPr lang="en-US" altLang="en-US" sz="2100" dirty="0">
                <a:latin typeface="Calibri"/>
              </a:rPr>
              <a:t>CLIENT JOURNEY</a:t>
            </a:r>
          </a:p>
          <a:p>
            <a:pPr defTabSz="685800"/>
            <a:endParaRPr lang="en-US" altLang="en-US" sz="1500" dirty="0">
              <a:latin typeface="Calibri"/>
            </a:endParaRPr>
          </a:p>
          <a:p>
            <a:pPr defTabSz="685800"/>
            <a:endParaRPr lang="en-US" altLang="en-US" sz="1500" dirty="0">
              <a:latin typeface="Calibri"/>
            </a:endParaRPr>
          </a:p>
          <a:p>
            <a:pPr defTabSz="685800"/>
            <a:endParaRPr lang="en-US" altLang="en-US" sz="3000" dirty="0">
              <a:latin typeface="Calibri"/>
            </a:endParaRPr>
          </a:p>
          <a:p>
            <a:pPr defTabSz="685800"/>
            <a:endParaRPr lang="en-US" altLang="en-US" sz="3000" dirty="0">
              <a:latin typeface="Calibri"/>
            </a:endParaRPr>
          </a:p>
          <a:p>
            <a:pPr defTabSz="685800"/>
            <a:endParaRPr lang="en-US" altLang="en-US" sz="1500" dirty="0">
              <a:latin typeface="Calibri"/>
            </a:endParaRPr>
          </a:p>
          <a:p>
            <a:pPr defTabSz="685800"/>
            <a:endParaRPr lang="en-US" altLang="en-US" sz="1500" dirty="0">
              <a:latin typeface="Calibri"/>
            </a:endParaRPr>
          </a:p>
          <a:p>
            <a:pPr defTabSz="685800"/>
            <a:endParaRPr lang="en-US" altLang="en-US" sz="1500" dirty="0">
              <a:latin typeface="Calibri"/>
            </a:endParaRPr>
          </a:p>
          <a:p>
            <a:pPr marL="514350" indent="-514350" defTabSz="685800">
              <a:buFont typeface="Arial" panose="020B0604020202020204" pitchFamily="34" charset="0"/>
              <a:buChar char="•"/>
            </a:pPr>
            <a:endParaRPr lang="en-US" altLang="en-US" sz="1500" dirty="0">
              <a:latin typeface="Calibri"/>
            </a:endParaRP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endParaRPr lang="en-US" altLang="en-US" sz="2100" dirty="0">
              <a:latin typeface="Calibri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24063" y="1460807"/>
            <a:ext cx="9125302" cy="4144206"/>
            <a:chOff x="0" y="1295400"/>
            <a:chExt cx="9111917" cy="5278142"/>
          </a:xfrm>
        </p:grpSpPr>
        <p:sp>
          <p:nvSpPr>
            <p:cNvPr id="38" name="Pentagon 37"/>
            <p:cNvSpPr/>
            <p:nvPr/>
          </p:nvSpPr>
          <p:spPr>
            <a:xfrm>
              <a:off x="32051" y="1295400"/>
              <a:ext cx="2406348" cy="585300"/>
            </a:xfrm>
            <a:prstGeom prst="homePlate">
              <a:avLst/>
            </a:prstGeom>
            <a:solidFill>
              <a:srgbClr val="4472C4">
                <a:lumMod val="75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lnSpc>
                  <a:spcPct val="107000"/>
                </a:lnSpc>
              </a:pPr>
              <a:r>
                <a:rPr lang="en-GB" sz="1350" b="1" dirty="0"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Pre - Incubation</a:t>
              </a:r>
              <a:endParaRPr lang="en-US" sz="135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39" name="Pentagon 38"/>
            <p:cNvSpPr/>
            <p:nvPr/>
          </p:nvSpPr>
          <p:spPr>
            <a:xfrm>
              <a:off x="2438400" y="1295400"/>
              <a:ext cx="5161549" cy="589256"/>
            </a:xfrm>
            <a:prstGeom prst="homePlate">
              <a:avLst/>
            </a:prstGeom>
            <a:solidFill>
              <a:srgbClr val="FFC000">
                <a:lumMod val="75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lnSpc>
                  <a:spcPct val="107000"/>
                </a:lnSpc>
              </a:pPr>
              <a:r>
                <a:rPr lang="en-GB" sz="1350" b="1" dirty="0"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Incubation</a:t>
              </a:r>
              <a:endParaRPr lang="en-US" sz="9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40" name="Pentagon 39"/>
            <p:cNvSpPr/>
            <p:nvPr/>
          </p:nvSpPr>
          <p:spPr>
            <a:xfrm>
              <a:off x="7599949" y="1330823"/>
              <a:ext cx="1511968" cy="574177"/>
            </a:xfrm>
            <a:prstGeom prst="homePlate">
              <a:avLst/>
            </a:prstGeom>
            <a:solidFill>
              <a:srgbClr val="FF0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lnSpc>
                  <a:spcPct val="107000"/>
                </a:lnSpc>
              </a:pPr>
              <a:r>
                <a:rPr lang="en-GB" sz="1350" b="1" dirty="0"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Post - Incubation</a:t>
              </a:r>
              <a:endParaRPr lang="en-US" sz="9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41" name="Chevron 40"/>
            <p:cNvSpPr/>
            <p:nvPr/>
          </p:nvSpPr>
          <p:spPr>
            <a:xfrm>
              <a:off x="0" y="1981200"/>
              <a:ext cx="1688432" cy="609600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ZA" sz="1050" b="1" dirty="0">
                  <a:solidFill>
                    <a:prstClr val="white"/>
                  </a:solidFill>
                </a:rPr>
                <a:t>Idea</a:t>
              </a:r>
            </a:p>
          </p:txBody>
        </p:sp>
        <p:sp>
          <p:nvSpPr>
            <p:cNvPr id="42" name="Chevron 41"/>
            <p:cNvSpPr/>
            <p:nvPr/>
          </p:nvSpPr>
          <p:spPr>
            <a:xfrm>
              <a:off x="1459832" y="1981200"/>
              <a:ext cx="1588168" cy="609600"/>
            </a:xfrm>
            <a:prstGeom prst="chevron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ZA" sz="1050" b="1" dirty="0">
                  <a:solidFill>
                    <a:prstClr val="white"/>
                  </a:solidFill>
                </a:rPr>
                <a:t>Planning</a:t>
              </a:r>
            </a:p>
          </p:txBody>
        </p:sp>
        <p:sp>
          <p:nvSpPr>
            <p:cNvPr id="43" name="Chevron 42"/>
            <p:cNvSpPr/>
            <p:nvPr/>
          </p:nvSpPr>
          <p:spPr>
            <a:xfrm>
              <a:off x="2831432" y="1981200"/>
              <a:ext cx="1816768" cy="609600"/>
            </a:xfrm>
            <a:prstGeom prst="chevron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ZA" sz="1050" b="1" dirty="0">
                  <a:solidFill>
                    <a:prstClr val="white"/>
                  </a:solidFill>
                </a:rPr>
                <a:t>Product Development</a:t>
              </a:r>
            </a:p>
          </p:txBody>
        </p:sp>
        <p:sp>
          <p:nvSpPr>
            <p:cNvPr id="44" name="Chevron 43"/>
            <p:cNvSpPr/>
            <p:nvPr/>
          </p:nvSpPr>
          <p:spPr>
            <a:xfrm>
              <a:off x="4419600" y="1981200"/>
              <a:ext cx="1828800" cy="609600"/>
            </a:xfrm>
            <a:prstGeom prst="chevron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ZA" sz="1050" b="1" dirty="0">
                  <a:solidFill>
                    <a:prstClr val="white"/>
                  </a:solidFill>
                </a:rPr>
                <a:t>Market Development</a:t>
              </a:r>
            </a:p>
          </p:txBody>
        </p:sp>
        <p:sp>
          <p:nvSpPr>
            <p:cNvPr id="45" name="Chevron 44"/>
            <p:cNvSpPr/>
            <p:nvPr/>
          </p:nvSpPr>
          <p:spPr>
            <a:xfrm>
              <a:off x="6019800" y="1981200"/>
              <a:ext cx="1612232" cy="609600"/>
            </a:xfrm>
            <a:prstGeom prst="chevron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ZA" sz="1050" b="1" dirty="0">
                  <a:solidFill>
                    <a:prstClr val="white"/>
                  </a:solidFill>
                </a:rPr>
                <a:t>Launch</a:t>
              </a:r>
            </a:p>
          </p:txBody>
        </p:sp>
        <p:sp>
          <p:nvSpPr>
            <p:cNvPr id="46" name="Chevron 45"/>
            <p:cNvSpPr/>
            <p:nvPr/>
          </p:nvSpPr>
          <p:spPr>
            <a:xfrm>
              <a:off x="7391400" y="1981200"/>
              <a:ext cx="1684299" cy="609600"/>
            </a:xfrm>
            <a:prstGeom prst="chevron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ZA" sz="1350" b="1" dirty="0">
                  <a:solidFill>
                    <a:prstClr val="white"/>
                  </a:solidFill>
                </a:rPr>
                <a:t>Post </a:t>
              </a: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0" y="2667000"/>
              <a:ext cx="1459832" cy="38862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685800"/>
              <a:r>
                <a:rPr lang="en-ZA" sz="1200" b="1" dirty="0">
                  <a:solidFill>
                    <a:prstClr val="black"/>
                  </a:solidFill>
                </a:rPr>
                <a:t>Idea Sharpening</a:t>
              </a:r>
            </a:p>
            <a:p>
              <a:pPr algn="ctr" defTabSz="685800"/>
              <a:endParaRPr lang="en-ZA" sz="1350" dirty="0">
                <a:solidFill>
                  <a:prstClr val="white"/>
                </a:solidFill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76200" y="3733800"/>
              <a:ext cx="1295400" cy="266700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28588" indent="-128588" defTabSz="685800">
                <a:buFontTx/>
                <a:buChar char="-"/>
              </a:pPr>
              <a:r>
                <a:rPr lang="en-ZA" sz="900" dirty="0">
                  <a:solidFill>
                    <a:prstClr val="white"/>
                  </a:solidFill>
                </a:rPr>
                <a:t>Assessment &amp; Opportunity Recognition</a:t>
              </a:r>
            </a:p>
            <a:p>
              <a:pPr defTabSz="685800"/>
              <a:endParaRPr lang="en-ZA" sz="900" dirty="0">
                <a:solidFill>
                  <a:prstClr val="white"/>
                </a:solidFill>
              </a:endParaRPr>
            </a:p>
            <a:p>
              <a:pPr marL="128588" indent="-128588" defTabSz="685800">
                <a:buFontTx/>
                <a:buChar char="-"/>
              </a:pPr>
              <a:r>
                <a:rPr lang="en-ZA" sz="900" dirty="0">
                  <a:solidFill>
                    <a:prstClr val="white"/>
                  </a:solidFill>
                </a:rPr>
                <a:t>Idea Opportunity Fitment</a:t>
              </a:r>
            </a:p>
            <a:p>
              <a:pPr defTabSz="685800"/>
              <a:endParaRPr lang="en-ZA" sz="900" dirty="0">
                <a:solidFill>
                  <a:prstClr val="white"/>
                </a:solidFill>
              </a:endParaRPr>
            </a:p>
            <a:p>
              <a:pPr marL="128588" indent="-128588" defTabSz="685800">
                <a:buFontTx/>
                <a:buChar char="-"/>
              </a:pPr>
              <a:r>
                <a:rPr lang="en-ZA" sz="900" dirty="0">
                  <a:solidFill>
                    <a:prstClr val="white"/>
                  </a:solidFill>
                </a:rPr>
                <a:t>Idea Market Recognition</a:t>
              </a:r>
            </a:p>
            <a:p>
              <a:pPr marL="128588" indent="-128588" defTabSz="685800">
                <a:buFontTx/>
                <a:buChar char="-"/>
              </a:pPr>
              <a:endParaRPr lang="en-ZA" sz="900" dirty="0">
                <a:solidFill>
                  <a:prstClr val="white"/>
                </a:solidFill>
              </a:endParaRPr>
            </a:p>
            <a:p>
              <a:pPr marL="128588" indent="-128588" defTabSz="685800">
                <a:buFontTx/>
                <a:buChar char="-"/>
              </a:pPr>
              <a:r>
                <a:rPr lang="en-ZA" sz="900" dirty="0">
                  <a:solidFill>
                    <a:prstClr val="white"/>
                  </a:solidFill>
                </a:rPr>
                <a:t>Team  </a:t>
              </a:r>
            </a:p>
            <a:p>
              <a:pPr defTabSz="685800"/>
              <a:r>
                <a:rPr lang="en-ZA" sz="900" dirty="0">
                  <a:solidFill>
                    <a:prstClr val="white"/>
                  </a:solidFill>
                </a:rPr>
                <a:t>     Formation </a:t>
              </a:r>
            </a:p>
            <a:p>
              <a:pPr defTabSz="685800"/>
              <a:endParaRPr lang="en-ZA" sz="900" dirty="0">
                <a:solidFill>
                  <a:prstClr val="white"/>
                </a:solidFill>
              </a:endParaRPr>
            </a:p>
            <a:p>
              <a:pPr defTabSz="685800"/>
              <a:endParaRPr lang="en-ZA" sz="1050" dirty="0">
                <a:solidFill>
                  <a:prstClr val="white"/>
                </a:solidFill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1536032" y="2667000"/>
              <a:ext cx="1459832" cy="38862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685800"/>
              <a:r>
                <a:rPr lang="en-ZA" sz="1200" b="1" dirty="0">
                  <a:solidFill>
                    <a:prstClr val="black"/>
                  </a:solidFill>
                </a:rPr>
                <a:t>Business Planning</a:t>
              </a:r>
            </a:p>
            <a:p>
              <a:pPr algn="ctr" defTabSz="685800"/>
              <a:endParaRPr lang="en-ZA" sz="1350" dirty="0">
                <a:solidFill>
                  <a:prstClr val="white"/>
                </a:solidFill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1612232" y="3733800"/>
              <a:ext cx="1295400" cy="266700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defTabSz="685800"/>
              <a:endParaRPr lang="en-ZA" sz="900" dirty="0">
                <a:solidFill>
                  <a:prstClr val="white"/>
                </a:solidFill>
              </a:endParaRPr>
            </a:p>
            <a:p>
              <a:pPr marL="128588" indent="-128588" defTabSz="685800">
                <a:buFontTx/>
                <a:buChar char="-"/>
              </a:pPr>
              <a:r>
                <a:rPr lang="en-ZA" sz="900" dirty="0">
                  <a:solidFill>
                    <a:prstClr val="white"/>
                  </a:solidFill>
                </a:rPr>
                <a:t>Business Strategy</a:t>
              </a:r>
            </a:p>
            <a:p>
              <a:pPr defTabSz="685800"/>
              <a:endParaRPr lang="en-ZA" sz="900" dirty="0">
                <a:solidFill>
                  <a:prstClr val="white"/>
                </a:solidFill>
              </a:endParaRPr>
            </a:p>
            <a:p>
              <a:pPr marL="128588" indent="-128588" defTabSz="685800">
                <a:buFontTx/>
                <a:buChar char="-"/>
              </a:pPr>
              <a:r>
                <a:rPr lang="en-ZA" sz="900" dirty="0">
                  <a:solidFill>
                    <a:prstClr val="white"/>
                  </a:solidFill>
                </a:rPr>
                <a:t>Business Model Design</a:t>
              </a:r>
            </a:p>
            <a:p>
              <a:pPr defTabSz="685800"/>
              <a:endParaRPr lang="en-ZA" sz="900" dirty="0">
                <a:solidFill>
                  <a:prstClr val="white"/>
                </a:solidFill>
              </a:endParaRPr>
            </a:p>
            <a:p>
              <a:pPr marL="128588" indent="-128588" defTabSz="685800">
                <a:buFontTx/>
                <a:buChar char="-"/>
              </a:pPr>
              <a:r>
                <a:rPr lang="en-ZA" sz="900" dirty="0">
                  <a:solidFill>
                    <a:prstClr val="white"/>
                  </a:solidFill>
                </a:rPr>
                <a:t>Business Plan</a:t>
              </a:r>
            </a:p>
            <a:p>
              <a:pPr marL="128588" indent="-128588" defTabSz="685800">
                <a:buFontTx/>
                <a:buChar char="-"/>
              </a:pPr>
              <a:endParaRPr lang="en-ZA" sz="900" dirty="0">
                <a:solidFill>
                  <a:prstClr val="white"/>
                </a:solidFill>
              </a:endParaRPr>
            </a:p>
            <a:p>
              <a:pPr marL="128588" indent="-128588" defTabSz="685800">
                <a:buFontTx/>
                <a:buChar char="-"/>
              </a:pPr>
              <a:r>
                <a:rPr lang="en-ZA" sz="900" dirty="0">
                  <a:solidFill>
                    <a:prstClr val="white"/>
                  </a:solidFill>
                </a:rPr>
                <a:t>Training and Capacity Building </a:t>
              </a:r>
            </a:p>
            <a:p>
              <a:pPr defTabSz="685800"/>
              <a:endParaRPr lang="en-ZA" sz="900" dirty="0">
                <a:solidFill>
                  <a:prstClr val="white"/>
                </a:solidFill>
              </a:endParaRPr>
            </a:p>
            <a:p>
              <a:pPr defTabSz="685800"/>
              <a:endParaRPr lang="en-ZA" sz="1050" dirty="0">
                <a:solidFill>
                  <a:prstClr val="white"/>
                </a:solidFill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3072065" y="2667000"/>
              <a:ext cx="1499935" cy="38862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685800"/>
              <a:r>
                <a:rPr lang="en-ZA" sz="1200" b="1" dirty="0">
                  <a:solidFill>
                    <a:prstClr val="black"/>
                  </a:solidFill>
                </a:rPr>
                <a:t>Product Development</a:t>
              </a:r>
            </a:p>
            <a:p>
              <a:pPr algn="ctr" defTabSz="685800"/>
              <a:endParaRPr lang="en-ZA" sz="1350" dirty="0">
                <a:solidFill>
                  <a:prstClr val="white"/>
                </a:solidFill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3124200" y="3713747"/>
              <a:ext cx="1391650" cy="2667000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defTabSz="685800"/>
              <a:endParaRPr lang="en-ZA" sz="900" dirty="0">
                <a:solidFill>
                  <a:prstClr val="white"/>
                </a:solidFill>
              </a:endParaRPr>
            </a:p>
            <a:p>
              <a:pPr marL="128588" indent="-128588" defTabSz="685800">
                <a:buFontTx/>
                <a:buChar char="-"/>
              </a:pPr>
              <a:r>
                <a:rPr lang="en-ZA" sz="900" dirty="0">
                  <a:solidFill>
                    <a:prstClr val="white"/>
                  </a:solidFill>
                </a:rPr>
                <a:t>Prototyping</a:t>
              </a:r>
            </a:p>
            <a:p>
              <a:pPr defTabSz="685800"/>
              <a:endParaRPr lang="en-ZA" sz="900" dirty="0">
                <a:solidFill>
                  <a:prstClr val="white"/>
                </a:solidFill>
              </a:endParaRPr>
            </a:p>
            <a:p>
              <a:pPr marL="128588" indent="-128588" defTabSz="685800">
                <a:buFontTx/>
                <a:buChar char="-"/>
              </a:pPr>
              <a:r>
                <a:rPr lang="en-ZA" sz="900" dirty="0">
                  <a:solidFill>
                    <a:prstClr val="white"/>
                  </a:solidFill>
                </a:rPr>
                <a:t>Product Market Test</a:t>
              </a:r>
            </a:p>
            <a:p>
              <a:pPr defTabSz="685800"/>
              <a:endParaRPr lang="en-ZA" sz="900" dirty="0">
                <a:solidFill>
                  <a:prstClr val="white"/>
                </a:solidFill>
              </a:endParaRPr>
            </a:p>
            <a:p>
              <a:pPr marL="128588" indent="-128588" defTabSz="685800">
                <a:buFontTx/>
                <a:buChar char="-"/>
              </a:pPr>
              <a:r>
                <a:rPr lang="en-ZA" sz="900" dirty="0">
                  <a:solidFill>
                    <a:prstClr val="white"/>
                  </a:solidFill>
                </a:rPr>
                <a:t>Seed Funding</a:t>
              </a:r>
            </a:p>
            <a:p>
              <a:pPr marL="128588" indent="-128588" defTabSz="685800">
                <a:buFontTx/>
                <a:buChar char="-"/>
              </a:pPr>
              <a:endParaRPr lang="en-ZA" sz="900" dirty="0">
                <a:solidFill>
                  <a:prstClr val="white"/>
                </a:solidFill>
              </a:endParaRPr>
            </a:p>
            <a:p>
              <a:pPr marL="128588" indent="-128588" defTabSz="685800">
                <a:buFontTx/>
                <a:buChar char="-"/>
              </a:pPr>
              <a:r>
                <a:rPr lang="en-ZA" sz="900" dirty="0">
                  <a:solidFill>
                    <a:prstClr val="white"/>
                  </a:solidFill>
                </a:rPr>
                <a:t>Co-Creation &amp; Co-working space </a:t>
              </a:r>
            </a:p>
            <a:p>
              <a:pPr marL="128588" indent="-128588" defTabSz="685800">
                <a:buFontTx/>
                <a:buChar char="-"/>
              </a:pPr>
              <a:endParaRPr lang="en-ZA" sz="900" dirty="0">
                <a:solidFill>
                  <a:prstClr val="white"/>
                </a:solidFill>
              </a:endParaRPr>
            </a:p>
            <a:p>
              <a:pPr marL="128588" indent="-128588" defTabSz="685800">
                <a:buFontTx/>
                <a:buChar char="-"/>
              </a:pPr>
              <a:r>
                <a:rPr lang="en-ZA" sz="900" dirty="0">
                  <a:solidFill>
                    <a:prstClr val="white"/>
                  </a:solidFill>
                </a:rPr>
                <a:t>Test Labs / Product Testing</a:t>
              </a:r>
            </a:p>
            <a:p>
              <a:pPr marL="128588" indent="-128588" defTabSz="685800">
                <a:buFontTx/>
                <a:buChar char="-"/>
              </a:pPr>
              <a:endParaRPr lang="en-ZA" sz="900" dirty="0">
                <a:solidFill>
                  <a:prstClr val="white"/>
                </a:solidFill>
              </a:endParaRPr>
            </a:p>
            <a:p>
              <a:pPr defTabSz="685800"/>
              <a:endParaRPr lang="en-ZA" sz="900" dirty="0">
                <a:solidFill>
                  <a:prstClr val="white"/>
                </a:solidFill>
              </a:endParaRPr>
            </a:p>
            <a:p>
              <a:pPr defTabSz="685800"/>
              <a:endParaRPr lang="en-ZA" sz="900" dirty="0">
                <a:solidFill>
                  <a:prstClr val="white"/>
                </a:solidFill>
              </a:endParaRPr>
            </a:p>
            <a:p>
              <a:pPr defTabSz="685800"/>
              <a:endParaRPr lang="en-ZA" sz="1050" dirty="0">
                <a:solidFill>
                  <a:prstClr val="white"/>
                </a:solidFill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4636167" y="2667000"/>
              <a:ext cx="1491916" cy="38862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685800"/>
              <a:r>
                <a:rPr lang="en-ZA" sz="1200" b="1" dirty="0">
                  <a:solidFill>
                    <a:prstClr val="black"/>
                  </a:solidFill>
                </a:rPr>
                <a:t>Market</a:t>
              </a:r>
            </a:p>
            <a:p>
              <a:pPr algn="ctr" defTabSz="685800"/>
              <a:endParaRPr lang="en-ZA" sz="1350" dirty="0">
                <a:solidFill>
                  <a:prstClr val="white"/>
                </a:solidFill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4680285" y="3753340"/>
              <a:ext cx="1415715" cy="266700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defTabSz="685800"/>
              <a:endParaRPr lang="en-ZA" sz="900" dirty="0">
                <a:solidFill>
                  <a:prstClr val="white"/>
                </a:solidFill>
              </a:endParaRPr>
            </a:p>
            <a:p>
              <a:pPr marL="128588" indent="-128588" defTabSz="685800">
                <a:buFontTx/>
                <a:buChar char="-"/>
              </a:pPr>
              <a:r>
                <a:rPr lang="en-ZA" sz="900" dirty="0">
                  <a:solidFill>
                    <a:prstClr val="white"/>
                  </a:solidFill>
                </a:rPr>
                <a:t>Business Development</a:t>
              </a:r>
            </a:p>
            <a:p>
              <a:pPr defTabSz="685800"/>
              <a:endParaRPr lang="en-ZA" sz="900" dirty="0">
                <a:solidFill>
                  <a:prstClr val="white"/>
                </a:solidFill>
              </a:endParaRPr>
            </a:p>
            <a:p>
              <a:pPr marL="128588" indent="-128588" defTabSz="685800">
                <a:buFontTx/>
                <a:buChar char="-"/>
              </a:pPr>
              <a:r>
                <a:rPr lang="en-ZA" sz="900" dirty="0">
                  <a:solidFill>
                    <a:prstClr val="white"/>
                  </a:solidFill>
                </a:rPr>
                <a:t>Market Entry Strategy</a:t>
              </a:r>
            </a:p>
            <a:p>
              <a:pPr defTabSz="685800"/>
              <a:endParaRPr lang="en-ZA" sz="900" dirty="0">
                <a:solidFill>
                  <a:prstClr val="white"/>
                </a:solidFill>
              </a:endParaRPr>
            </a:p>
            <a:p>
              <a:pPr marL="128588" indent="-128588" defTabSz="685800">
                <a:buFontTx/>
                <a:buChar char="-"/>
              </a:pPr>
              <a:r>
                <a:rPr lang="en-ZA" sz="900" dirty="0">
                  <a:solidFill>
                    <a:prstClr val="white"/>
                  </a:solidFill>
                </a:rPr>
                <a:t>Interfacing with market and investor </a:t>
              </a:r>
            </a:p>
            <a:p>
              <a:pPr marL="128588" indent="-128588" defTabSz="685800">
                <a:buFontTx/>
                <a:buChar char="-"/>
              </a:pPr>
              <a:endParaRPr lang="en-ZA" sz="900" dirty="0">
                <a:solidFill>
                  <a:prstClr val="white"/>
                </a:solidFill>
              </a:endParaRPr>
            </a:p>
            <a:p>
              <a:pPr marL="128588" indent="-128588" defTabSz="685800">
                <a:buFontTx/>
                <a:buChar char="-"/>
              </a:pPr>
              <a:r>
                <a:rPr lang="en-ZA" sz="900" dirty="0">
                  <a:solidFill>
                    <a:prstClr val="white"/>
                  </a:solidFill>
                </a:rPr>
                <a:t>Scaling Up</a:t>
              </a:r>
            </a:p>
            <a:p>
              <a:pPr defTabSz="685800"/>
              <a:endParaRPr lang="en-ZA" sz="900" dirty="0">
                <a:solidFill>
                  <a:prstClr val="white"/>
                </a:solidFill>
              </a:endParaRPr>
            </a:p>
            <a:p>
              <a:pPr defTabSz="685800"/>
              <a:endParaRPr lang="en-ZA" sz="1050" dirty="0">
                <a:solidFill>
                  <a:prstClr val="white"/>
                </a:solidFill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6196265" y="2687342"/>
              <a:ext cx="1403684" cy="38862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685800"/>
              <a:r>
                <a:rPr lang="en-ZA" sz="1200" b="1" dirty="0">
                  <a:solidFill>
                    <a:prstClr val="black"/>
                  </a:solidFill>
                </a:rPr>
                <a:t>Launch</a:t>
              </a:r>
            </a:p>
            <a:p>
              <a:pPr algn="ctr" defTabSz="685800"/>
              <a:endParaRPr lang="en-ZA" sz="1350" dirty="0">
                <a:solidFill>
                  <a:prstClr val="white"/>
                </a:solidFill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6248400" y="3733800"/>
              <a:ext cx="1295400" cy="266700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defTabSz="685800"/>
              <a:endParaRPr lang="en-ZA" sz="900" dirty="0">
                <a:solidFill>
                  <a:prstClr val="white"/>
                </a:solidFill>
              </a:endParaRPr>
            </a:p>
            <a:p>
              <a:pPr marL="128588" indent="-128588" defTabSz="685800">
                <a:buFontTx/>
                <a:buChar char="-"/>
              </a:pPr>
              <a:r>
                <a:rPr lang="en-ZA" sz="900" dirty="0">
                  <a:solidFill>
                    <a:prstClr val="white"/>
                  </a:solidFill>
                </a:rPr>
                <a:t>Go To Market</a:t>
              </a:r>
            </a:p>
            <a:p>
              <a:pPr defTabSz="685800"/>
              <a:endParaRPr lang="en-ZA" sz="900" dirty="0">
                <a:solidFill>
                  <a:prstClr val="white"/>
                </a:solidFill>
              </a:endParaRPr>
            </a:p>
            <a:p>
              <a:pPr marL="128588" indent="-128588" defTabSz="685800">
                <a:buFontTx/>
                <a:buChar char="-"/>
              </a:pPr>
              <a:r>
                <a:rPr lang="en-ZA" sz="900" dirty="0">
                  <a:solidFill>
                    <a:prstClr val="white"/>
                  </a:solidFill>
                </a:rPr>
                <a:t>Internal/ External Marketing</a:t>
              </a:r>
            </a:p>
            <a:p>
              <a:pPr defTabSz="685800"/>
              <a:endParaRPr lang="en-ZA" sz="900" dirty="0">
                <a:solidFill>
                  <a:prstClr val="white"/>
                </a:solidFill>
              </a:endParaRPr>
            </a:p>
            <a:p>
              <a:pPr marL="128588" indent="-128588" defTabSz="685800">
                <a:buFontTx/>
                <a:buChar char="-"/>
              </a:pPr>
              <a:r>
                <a:rPr lang="en-ZA" sz="900" dirty="0">
                  <a:solidFill>
                    <a:prstClr val="white"/>
                  </a:solidFill>
                </a:rPr>
                <a:t>PR</a:t>
              </a:r>
            </a:p>
            <a:p>
              <a:pPr marL="128588" indent="-128588" defTabSz="685800">
                <a:buFontTx/>
                <a:buChar char="-"/>
              </a:pPr>
              <a:endParaRPr lang="en-ZA" sz="900" dirty="0">
                <a:solidFill>
                  <a:prstClr val="white"/>
                </a:solidFill>
              </a:endParaRPr>
            </a:p>
            <a:p>
              <a:pPr marL="128588" indent="-128588" defTabSz="685800">
                <a:buFontTx/>
                <a:buChar char="-"/>
              </a:pPr>
              <a:r>
                <a:rPr lang="en-ZA" sz="900" dirty="0">
                  <a:solidFill>
                    <a:prstClr val="white"/>
                  </a:solidFill>
                </a:rPr>
                <a:t>Brand  </a:t>
              </a:r>
            </a:p>
            <a:p>
              <a:pPr defTabSz="685800"/>
              <a:r>
                <a:rPr lang="en-ZA" sz="900" dirty="0">
                  <a:solidFill>
                    <a:prstClr val="white"/>
                  </a:solidFill>
                </a:rPr>
                <a:t>     Building </a:t>
              </a:r>
            </a:p>
            <a:p>
              <a:pPr defTabSz="685800"/>
              <a:endParaRPr lang="en-ZA" sz="900" dirty="0">
                <a:solidFill>
                  <a:prstClr val="white"/>
                </a:solidFill>
              </a:endParaRPr>
            </a:p>
            <a:p>
              <a:pPr marL="128588" indent="-128588" defTabSz="685800">
                <a:buFontTx/>
                <a:buChar char="-"/>
              </a:pPr>
              <a:r>
                <a:rPr lang="en-ZA" sz="900" dirty="0">
                  <a:solidFill>
                    <a:prstClr val="white"/>
                  </a:solidFill>
                </a:rPr>
                <a:t>Investor Prepare </a:t>
              </a:r>
            </a:p>
            <a:p>
              <a:pPr defTabSz="685800"/>
              <a:r>
                <a:rPr lang="en-ZA" sz="900" dirty="0">
                  <a:solidFill>
                    <a:prstClr val="white"/>
                  </a:solidFill>
                </a:rPr>
                <a:t>     and Pitch </a:t>
              </a:r>
            </a:p>
            <a:p>
              <a:pPr defTabSz="685800"/>
              <a:endParaRPr lang="en-ZA" sz="900" dirty="0">
                <a:solidFill>
                  <a:prstClr val="white"/>
                </a:solidFill>
              </a:endParaRPr>
            </a:p>
            <a:p>
              <a:pPr defTabSz="685800"/>
              <a:endParaRPr lang="en-ZA" sz="1050" dirty="0">
                <a:solidFill>
                  <a:prstClr val="white"/>
                </a:solidFill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7652085" y="2667000"/>
              <a:ext cx="1459832" cy="38862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685800"/>
              <a:r>
                <a:rPr lang="en-ZA" sz="1200" b="1" dirty="0">
                  <a:solidFill>
                    <a:prstClr val="black"/>
                  </a:solidFill>
                </a:rPr>
                <a:t>Growth </a:t>
              </a:r>
            </a:p>
            <a:p>
              <a:pPr algn="ctr" defTabSz="685800"/>
              <a:endParaRPr lang="en-ZA" sz="1350" dirty="0">
                <a:solidFill>
                  <a:prstClr val="white"/>
                </a:solidFill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7716251" y="3733800"/>
              <a:ext cx="1351551" cy="266700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defTabSz="685800"/>
              <a:endParaRPr lang="en-ZA" sz="900" dirty="0">
                <a:solidFill>
                  <a:prstClr val="white"/>
                </a:solidFill>
              </a:endParaRPr>
            </a:p>
            <a:p>
              <a:pPr marL="128588" indent="-128588" defTabSz="685800">
                <a:buFontTx/>
                <a:buChar char="-"/>
              </a:pPr>
              <a:r>
                <a:rPr lang="en-ZA" sz="900" dirty="0">
                  <a:solidFill>
                    <a:prstClr val="white"/>
                  </a:solidFill>
                </a:rPr>
                <a:t>Showcasing </a:t>
              </a:r>
            </a:p>
            <a:p>
              <a:pPr defTabSz="685800"/>
              <a:endParaRPr lang="en-ZA" sz="900" dirty="0">
                <a:solidFill>
                  <a:prstClr val="white"/>
                </a:solidFill>
              </a:endParaRPr>
            </a:p>
            <a:p>
              <a:pPr marL="128588" indent="-128588" defTabSz="685800">
                <a:buFontTx/>
                <a:buChar char="-"/>
              </a:pPr>
              <a:r>
                <a:rPr lang="en-ZA" sz="900" dirty="0">
                  <a:solidFill>
                    <a:prstClr val="white"/>
                  </a:solidFill>
                </a:rPr>
                <a:t>Growth Strategy </a:t>
              </a:r>
            </a:p>
            <a:p>
              <a:pPr defTabSz="685800"/>
              <a:endParaRPr lang="en-ZA" sz="900" dirty="0">
                <a:solidFill>
                  <a:prstClr val="white"/>
                </a:solidFill>
              </a:endParaRPr>
            </a:p>
            <a:p>
              <a:pPr marL="128588" indent="-128588" defTabSz="685800">
                <a:buFontTx/>
                <a:buChar char="-"/>
              </a:pPr>
              <a:r>
                <a:rPr lang="en-ZA" sz="900" dirty="0">
                  <a:solidFill>
                    <a:prstClr val="white"/>
                  </a:solidFill>
                </a:rPr>
                <a:t>Africa Growth </a:t>
              </a:r>
            </a:p>
            <a:p>
              <a:pPr marL="128588" indent="-128588" defTabSz="685800">
                <a:buFontTx/>
                <a:buChar char="-"/>
              </a:pPr>
              <a:endParaRPr lang="en-ZA" sz="900" dirty="0">
                <a:solidFill>
                  <a:prstClr val="white"/>
                </a:solidFill>
              </a:endParaRPr>
            </a:p>
            <a:p>
              <a:pPr marL="128588" indent="-128588" defTabSz="685800">
                <a:buFontTx/>
                <a:buChar char="-"/>
              </a:pPr>
              <a:r>
                <a:rPr lang="en-ZA" sz="900" dirty="0">
                  <a:solidFill>
                    <a:prstClr val="white"/>
                  </a:solidFill>
                </a:rPr>
                <a:t>Export growth </a:t>
              </a:r>
            </a:p>
            <a:p>
              <a:pPr marL="128588" indent="-128588" defTabSz="685800">
                <a:buFontTx/>
                <a:buChar char="-"/>
              </a:pPr>
              <a:endParaRPr lang="en-ZA" sz="900" dirty="0">
                <a:solidFill>
                  <a:prstClr val="white"/>
                </a:solidFill>
              </a:endParaRPr>
            </a:p>
            <a:p>
              <a:pPr marL="128588" indent="-128588" defTabSz="685800">
                <a:buFontTx/>
                <a:buChar char="-"/>
              </a:pPr>
              <a:r>
                <a:rPr lang="en-ZA" sz="900" dirty="0">
                  <a:solidFill>
                    <a:prstClr val="white"/>
                  </a:solidFill>
                </a:rPr>
                <a:t>Digitization </a:t>
              </a:r>
            </a:p>
            <a:p>
              <a:pPr marL="128588" indent="-128588" defTabSz="685800">
                <a:buFontTx/>
                <a:buChar char="-"/>
              </a:pPr>
              <a:endParaRPr lang="en-ZA" sz="900" dirty="0">
                <a:solidFill>
                  <a:prstClr val="white"/>
                </a:solidFill>
              </a:endParaRPr>
            </a:p>
            <a:p>
              <a:pPr marL="128588" indent="-128588" defTabSz="685800">
                <a:buFontTx/>
                <a:buChar char="-"/>
              </a:pPr>
              <a:r>
                <a:rPr lang="en-ZA" sz="900" dirty="0">
                  <a:solidFill>
                    <a:prstClr val="white"/>
                  </a:solidFill>
                </a:rPr>
                <a:t>Internationalisation </a:t>
              </a:r>
            </a:p>
            <a:p>
              <a:pPr defTabSz="685800"/>
              <a:endParaRPr lang="en-ZA" sz="900" dirty="0">
                <a:solidFill>
                  <a:prstClr val="white"/>
                </a:solidFill>
              </a:endParaRPr>
            </a:p>
            <a:p>
              <a:pPr defTabSz="685800"/>
              <a:endParaRPr lang="en-ZA" sz="105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842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65" y="1360214"/>
            <a:ext cx="9149365" cy="1005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5" y="857250"/>
            <a:ext cx="489247" cy="5029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605013"/>
            <a:ext cx="9149365" cy="100593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869565" y="1885952"/>
            <a:ext cx="1091045" cy="10988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ZA" sz="135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869565" y="4044661"/>
            <a:ext cx="1091045" cy="10988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ZA" sz="1350">
              <a:solidFill>
                <a:prstClr val="whit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61542" y="857250"/>
            <a:ext cx="7845363" cy="60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rgbClr val="404040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04040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04040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04040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04040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defTabSz="685800"/>
            <a:r>
              <a:rPr lang="en-US" altLang="en-US" sz="3600" dirty="0">
                <a:latin typeface="Calibri"/>
              </a:rPr>
              <a:t>	</a:t>
            </a:r>
            <a:br>
              <a:rPr lang="en-US" altLang="en-US" sz="3600" dirty="0">
                <a:latin typeface="Calibri"/>
              </a:rPr>
            </a:br>
            <a:endParaRPr lang="en-US" altLang="en-US" sz="3600" dirty="0">
              <a:latin typeface="Calibri"/>
            </a:endParaRPr>
          </a:p>
          <a:p>
            <a:pPr defTabSz="685800"/>
            <a:r>
              <a:rPr lang="en-US" altLang="en-US" sz="3600" dirty="0">
                <a:latin typeface="Calibri"/>
              </a:rPr>
              <a:t/>
            </a:r>
            <a:br>
              <a:rPr lang="en-US" altLang="en-US" sz="3600" dirty="0">
                <a:latin typeface="Calibri"/>
              </a:rPr>
            </a:br>
            <a:endParaRPr lang="en-US" altLang="en-US" sz="3600" dirty="0">
              <a:latin typeface="Calibri"/>
            </a:endParaRPr>
          </a:p>
          <a:p>
            <a:pPr defTabSz="685800"/>
            <a:endParaRPr lang="en-US" altLang="en-US" sz="1500" dirty="0">
              <a:latin typeface="Calibri"/>
            </a:endParaRPr>
          </a:p>
          <a:p>
            <a:pPr defTabSz="685800"/>
            <a:endParaRPr lang="en-US" altLang="en-US" sz="1500" dirty="0">
              <a:latin typeface="Calibri"/>
            </a:endParaRPr>
          </a:p>
          <a:p>
            <a:pPr defTabSz="685800"/>
            <a:r>
              <a:rPr lang="en-US" altLang="en-US" sz="2700" dirty="0">
                <a:latin typeface="Calibri"/>
              </a:rPr>
              <a:t>Partnership Model – TVET Colleges &amp; Universities </a:t>
            </a:r>
            <a:endParaRPr lang="en-US" altLang="en-US" sz="1500" dirty="0">
              <a:latin typeface="Calibri"/>
            </a:endParaRPr>
          </a:p>
          <a:p>
            <a:pPr defTabSz="685800"/>
            <a:endParaRPr lang="en-US" altLang="en-US" sz="1500" dirty="0">
              <a:latin typeface="Calibri"/>
            </a:endParaRPr>
          </a:p>
          <a:p>
            <a:pPr defTabSz="685800"/>
            <a:endParaRPr lang="en-US" altLang="en-US" sz="3000" dirty="0">
              <a:latin typeface="Calibri"/>
            </a:endParaRPr>
          </a:p>
          <a:p>
            <a:pPr defTabSz="685800"/>
            <a:endParaRPr lang="en-US" altLang="en-US" sz="3000" dirty="0">
              <a:latin typeface="Calibri"/>
            </a:endParaRPr>
          </a:p>
          <a:p>
            <a:pPr defTabSz="685800"/>
            <a:endParaRPr lang="en-US" altLang="en-US" sz="1500" dirty="0">
              <a:latin typeface="Calibri"/>
            </a:endParaRPr>
          </a:p>
          <a:p>
            <a:pPr defTabSz="685800"/>
            <a:endParaRPr lang="en-US" altLang="en-US" sz="1500" dirty="0">
              <a:latin typeface="Calibri"/>
            </a:endParaRPr>
          </a:p>
          <a:p>
            <a:pPr defTabSz="685800"/>
            <a:endParaRPr lang="en-US" altLang="en-US" sz="1500" dirty="0">
              <a:latin typeface="Calibri"/>
            </a:endParaRPr>
          </a:p>
          <a:p>
            <a:pPr marL="514350" indent="-514350" defTabSz="685800">
              <a:buFont typeface="Arial" panose="020B0604020202020204" pitchFamily="34" charset="0"/>
              <a:buChar char="•"/>
            </a:pPr>
            <a:endParaRPr lang="en-US" altLang="en-US" sz="1500" dirty="0">
              <a:latin typeface="Calibri"/>
            </a:endParaRP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endParaRPr lang="en-US" altLang="en-US" sz="2100" dirty="0"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95" y="1653663"/>
            <a:ext cx="8964779" cy="395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19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0" y="878008"/>
            <a:ext cx="491008" cy="5032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007" y="5453211"/>
            <a:ext cx="1449533" cy="4997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459330"/>
            <a:ext cx="9144000" cy="3872927"/>
          </a:xfrm>
          <a:prstGeom prst="rect">
            <a:avLst/>
          </a:prstGeom>
          <a:solidFill>
            <a:srgbClr val="005D28"/>
          </a:solidFill>
          <a:ln>
            <a:solidFill>
              <a:srgbClr val="005D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ZA" sz="1350">
              <a:solidFill>
                <a:prstClr val="white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1381290"/>
            <a:ext cx="9144000" cy="96467"/>
            <a:chOff x="0" y="612806"/>
            <a:chExt cx="12192000" cy="128623"/>
          </a:xfrm>
        </p:grpSpPr>
        <p:sp>
          <p:nvSpPr>
            <p:cNvPr id="6" name="Rectangle 5"/>
            <p:cNvSpPr/>
            <p:nvPr/>
          </p:nvSpPr>
          <p:spPr>
            <a:xfrm>
              <a:off x="0" y="672507"/>
              <a:ext cx="6194738" cy="6892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ZA" sz="1350">
                <a:solidFill>
                  <a:prstClr val="white"/>
                </a:solidFill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94738" y="612806"/>
              <a:ext cx="5997262" cy="7658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0" y="5262617"/>
            <a:ext cx="9144000" cy="98028"/>
            <a:chOff x="0" y="5798300"/>
            <a:chExt cx="12192000" cy="130704"/>
          </a:xfrm>
        </p:grpSpPr>
        <p:sp>
          <p:nvSpPr>
            <p:cNvPr id="13" name="Rectangle 12"/>
            <p:cNvSpPr/>
            <p:nvPr/>
          </p:nvSpPr>
          <p:spPr>
            <a:xfrm>
              <a:off x="0" y="5870881"/>
              <a:ext cx="5985734" cy="5812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ZA" sz="1350">
                <a:solidFill>
                  <a:prstClr val="white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85734" y="5798300"/>
              <a:ext cx="6206266" cy="79255"/>
            </a:xfrm>
            <a:prstGeom prst="rect">
              <a:avLst/>
            </a:prstGeom>
          </p:spPr>
        </p:pic>
      </p:grpSp>
      <p:sp>
        <p:nvSpPr>
          <p:cNvPr id="39" name="Title 38"/>
          <p:cNvSpPr>
            <a:spLocks noGrp="1"/>
          </p:cNvSpPr>
          <p:nvPr>
            <p:ph type="ctrTitle"/>
          </p:nvPr>
        </p:nvSpPr>
        <p:spPr>
          <a:xfrm>
            <a:off x="598868" y="1699022"/>
            <a:ext cx="7918326" cy="1790700"/>
          </a:xfrm>
        </p:spPr>
        <p:txBody>
          <a:bodyPr>
            <a:normAutofit/>
          </a:bodyPr>
          <a:lstStyle/>
          <a:p>
            <a:r>
              <a:rPr lang="en-ZA" b="1" dirty="0" err="1" smtClean="0">
                <a:solidFill>
                  <a:srgbClr val="FFC000"/>
                </a:solidFill>
              </a:rPr>
              <a:t>Seda</a:t>
            </a:r>
            <a:r>
              <a:rPr lang="en-ZA" b="1" dirty="0" smtClean="0">
                <a:solidFill>
                  <a:srgbClr val="FFC000"/>
                </a:solidFill>
              </a:rPr>
              <a:t> ICT Incubation Hubs </a:t>
            </a:r>
            <a:endParaRPr lang="en-ZA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7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1723</TotalTime>
  <Words>551</Words>
  <Application>Microsoft Office PowerPoint</Application>
  <PresentationFormat>On-screen Show (4:3)</PresentationFormat>
  <Paragraphs>273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MS PGothic</vt:lpstr>
      <vt:lpstr>MS PGothic</vt:lpstr>
      <vt:lpstr>Arial</vt:lpstr>
      <vt:lpstr>Calibri</vt:lpstr>
      <vt:lpstr>Calibri Light</vt:lpstr>
      <vt:lpstr>Palatino Linotype</vt:lpstr>
      <vt:lpstr>Times New Roman</vt:lpstr>
      <vt:lpstr>Trebuchet MS</vt:lpstr>
      <vt:lpstr>Wingdings</vt:lpstr>
      <vt:lpstr>Office Theme</vt:lpstr>
      <vt:lpstr>2_Office Theme</vt:lpstr>
      <vt:lpstr>3_Office Theme</vt:lpstr>
      <vt:lpstr>Elemental</vt:lpstr>
      <vt:lpstr>Visio</vt:lpstr>
      <vt:lpstr>Worksheet</vt:lpstr>
      <vt:lpstr>PowerPoint Presentation</vt:lpstr>
      <vt:lpstr>PowerPoint Presentation</vt:lpstr>
      <vt:lpstr>THE PROCESS OF COMMERCIALISING TECHNOLOGY</vt:lpstr>
      <vt:lpstr> </vt:lpstr>
      <vt:lpstr>Commercialisation Incubation Models </vt:lpstr>
      <vt:lpstr>PowerPoint Presentation</vt:lpstr>
      <vt:lpstr>PowerPoint Presentation</vt:lpstr>
      <vt:lpstr>PowerPoint Presentation</vt:lpstr>
      <vt:lpstr>Seda ICT Incubation Hubs </vt:lpstr>
      <vt:lpstr>List of ICT DigitalTBIs Supported by STP – 57 Centres around SA</vt:lpstr>
      <vt:lpstr>PowerPoint Presentation</vt:lpstr>
      <vt:lpstr>PowerPoint Presentation</vt:lpstr>
      <vt:lpstr>PowerPoint Presentation</vt:lpstr>
      <vt:lpstr>PowerPoint Presentation</vt:lpstr>
      <vt:lpstr>Seda ICT Incubation Hubs  -Remodelling-  5 Biggest SME ICT Hubs in Africa  Industry 4.0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FlashUser</dc:creator>
  <cp:lastModifiedBy>Nomonde Gongxeka</cp:lastModifiedBy>
  <cp:revision>9</cp:revision>
  <dcterms:created xsi:type="dcterms:W3CDTF">2017-10-23T12:40:22Z</dcterms:created>
  <dcterms:modified xsi:type="dcterms:W3CDTF">2017-12-08T13:17:46Z</dcterms:modified>
</cp:coreProperties>
</file>