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96" r:id="rId4"/>
    <p:sldId id="259" r:id="rId5"/>
    <p:sldId id="300" r:id="rId6"/>
    <p:sldId id="304" r:id="rId7"/>
    <p:sldId id="297" r:id="rId8"/>
    <p:sldId id="298" r:id="rId9"/>
    <p:sldId id="302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E6E6E6"/>
    <a:srgbClr val="FBB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9525" cap="flat">
              <a:solidFill>
                <a:srgbClr val="F69240"/>
              </a:solidFill>
              <a:prstDash val="solid"/>
              <a:round/>
            </a:ln>
          </a:left>
          <a:right>
            <a:ln w="9525" cap="flat">
              <a:solidFill>
                <a:srgbClr val="F69240"/>
              </a:solidFill>
              <a:prstDash val="solid"/>
              <a:round/>
            </a:ln>
          </a:right>
          <a:top>
            <a:ln w="9525" cap="flat">
              <a:solidFill>
                <a:srgbClr val="F69240"/>
              </a:solidFill>
              <a:prstDash val="solid"/>
              <a:round/>
            </a:ln>
          </a:top>
          <a:bottom>
            <a:ln w="9525" cap="flat">
              <a:solidFill>
                <a:srgbClr val="F69240"/>
              </a:solidFill>
              <a:prstDash val="solid"/>
              <a:round/>
            </a:ln>
          </a:bottom>
          <a:insideH>
            <a:ln w="9525" cap="flat">
              <a:solidFill>
                <a:srgbClr val="F69240"/>
              </a:solidFill>
              <a:prstDash val="solid"/>
              <a:round/>
            </a:ln>
          </a:insideH>
          <a:insideV>
            <a:ln w="9525" cap="flat">
              <a:solidFill>
                <a:srgbClr val="F69240"/>
              </a:solidFill>
              <a:prstDash val="solid"/>
              <a:round/>
            </a:ln>
          </a:insideV>
        </a:tcBdr>
        <a:fill>
          <a:solidFill>
            <a:schemeClr val="accent6">
              <a:alpha val="4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9525" cap="flat">
              <a:solidFill>
                <a:srgbClr val="F69240"/>
              </a:solidFill>
              <a:prstDash val="solid"/>
              <a:round/>
            </a:ln>
          </a:left>
          <a:right>
            <a:ln w="25400" cap="flat">
              <a:solidFill>
                <a:schemeClr val="accent6"/>
              </a:solidFill>
              <a:prstDash val="solid"/>
              <a:round/>
            </a:ln>
          </a:right>
          <a:top>
            <a:ln w="9525" cap="flat">
              <a:solidFill>
                <a:srgbClr val="F69240"/>
              </a:solidFill>
              <a:prstDash val="solid"/>
              <a:round/>
            </a:ln>
          </a:top>
          <a:bottom>
            <a:ln w="9525" cap="flat">
              <a:solidFill>
                <a:srgbClr val="F69240"/>
              </a:solidFill>
              <a:prstDash val="solid"/>
              <a:round/>
            </a:ln>
          </a:bottom>
          <a:insideH>
            <a:ln w="9525" cap="flat">
              <a:solidFill>
                <a:srgbClr val="F69240"/>
              </a:solidFill>
              <a:prstDash val="solid"/>
              <a:round/>
            </a:ln>
          </a:insideH>
          <a:insideV>
            <a:ln w="9525" cap="flat">
              <a:solidFill>
                <a:srgbClr val="F69240"/>
              </a:solidFill>
              <a:prstDash val="solid"/>
              <a:round/>
            </a:ln>
          </a:insideV>
        </a:tcBdr>
        <a:fill>
          <a:solidFill>
            <a:schemeClr val="accent6">
              <a:alpha val="40000"/>
            </a:scheme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9525" cap="flat">
              <a:solidFill>
                <a:srgbClr val="F69240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5589" cy="685958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>
            <a:spLocks noGrp="1"/>
          </p:cNvSpPr>
          <p:nvPr>
            <p:ph type="title"/>
          </p:nvPr>
        </p:nvSpPr>
        <p:spPr>
          <a:xfrm>
            <a:off x="179511" y="1556791"/>
            <a:ext cx="5840290" cy="14700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5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79511" y="3068959"/>
            <a:ext cx="6120681" cy="17526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SzTx/>
              <a:buFontTx/>
              <a:buNone/>
              <a:defRPr sz="28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SzTx/>
              <a:buFontTx/>
              <a:buNone/>
              <a:defRPr sz="28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SzTx/>
              <a:buFontTx/>
              <a:buNone/>
              <a:defRPr sz="28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SzTx/>
              <a:buFontTx/>
              <a:buNone/>
              <a:defRPr sz="28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SzTx/>
              <a:buFontTx/>
              <a:buNone/>
              <a:defRPr sz="28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80824" y="0"/>
            <a:ext cx="1440161" cy="144016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>
            <a:spLocks noGrp="1"/>
          </p:cNvSpPr>
          <p:nvPr>
            <p:ph type="title"/>
          </p:nvPr>
        </p:nvSpPr>
        <p:spPr>
          <a:xfrm>
            <a:off x="2443571" y="0"/>
            <a:ext cx="6700430" cy="14176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14116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/>
            </a:lvl1pPr>
            <a:lvl2pPr marL="800100" indent="-342900">
              <a:spcBef>
                <a:spcPts val="500"/>
              </a:spcBef>
              <a:defRPr sz="2400"/>
            </a:lvl2pPr>
            <a:lvl3pPr>
              <a:spcBef>
                <a:spcPts val="500"/>
              </a:spcBef>
              <a:defRPr sz="2400"/>
            </a:lvl3pPr>
            <a:lvl4pPr marL="1714500" indent="-342900">
              <a:spcBef>
                <a:spcPts val="500"/>
              </a:spcBef>
              <a:defRPr sz="2400"/>
            </a:lvl4pPr>
            <a:lvl5pPr marL="2220685" indent="-391885"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>
            <a:spLocks noGrp="1"/>
          </p:cNvSpPr>
          <p:nvPr>
            <p:ph type="title"/>
          </p:nvPr>
        </p:nvSpPr>
        <p:spPr>
          <a:xfrm>
            <a:off x="2339751" y="-8710"/>
            <a:ext cx="6804250" cy="141763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6" name="Body Level One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141168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/>
            </a:lvl1pPr>
            <a:lvl2pPr marL="800100" indent="-342900">
              <a:spcBef>
                <a:spcPts val="500"/>
              </a:spcBef>
              <a:defRPr sz="2400"/>
            </a:lvl2pPr>
            <a:lvl3pPr>
              <a:spcBef>
                <a:spcPts val="500"/>
              </a:spcBef>
              <a:defRPr sz="2400"/>
            </a:lvl3pPr>
            <a:lvl4pPr marL="1714500" indent="-342900">
              <a:spcBef>
                <a:spcPts val="500"/>
              </a:spcBef>
              <a:defRPr sz="2400"/>
            </a:lvl4pPr>
            <a:lvl5pPr marL="2220685" indent="-391885"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>
            <a:spLocks noGrp="1"/>
          </p:cNvSpPr>
          <p:nvPr>
            <p:ph type="title"/>
          </p:nvPr>
        </p:nvSpPr>
        <p:spPr>
          <a:xfrm>
            <a:off x="2443571" y="0"/>
            <a:ext cx="6700430" cy="14176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>
            <a:spLocks noGrp="1"/>
          </p:cNvSpPr>
          <p:nvPr>
            <p:ph type="title"/>
          </p:nvPr>
        </p:nvSpPr>
        <p:spPr>
          <a:xfrm>
            <a:off x="2443571" y="0"/>
            <a:ext cx="6700430" cy="14176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>
            <a:spLocks noGrp="1"/>
          </p:cNvSpPr>
          <p:nvPr>
            <p:ph type="title"/>
          </p:nvPr>
        </p:nvSpPr>
        <p:spPr>
          <a:xfrm>
            <a:off x="2443571" y="0"/>
            <a:ext cx="6700430" cy="14176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Text"/>
          <p:cNvSpPr>
            <a:spLocks noGrp="1"/>
          </p:cNvSpPr>
          <p:nvPr>
            <p:ph type="title"/>
          </p:nvPr>
        </p:nvSpPr>
        <p:spPr>
          <a:xfrm>
            <a:off x="2443571" y="0"/>
            <a:ext cx="6700430" cy="14176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2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1411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>
            <a:spLocks noGrp="1"/>
          </p:cNvSpPr>
          <p:nvPr>
            <p:ph type="title"/>
          </p:nvPr>
        </p:nvSpPr>
        <p:spPr>
          <a:xfrm>
            <a:off x="6629400" y="620687"/>
            <a:ext cx="2057400" cy="550547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Body Level One…"/>
          <p:cNvSpPr>
            <a:spLocks noGrp="1"/>
          </p:cNvSpPr>
          <p:nvPr>
            <p:ph type="body" idx="1"/>
          </p:nvPr>
        </p:nvSpPr>
        <p:spPr>
          <a:xfrm>
            <a:off x="457200" y="620687"/>
            <a:ext cx="6019800" cy="550547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 133"/>
          <p:cNvGrpSpPr/>
          <p:nvPr/>
        </p:nvGrpSpPr>
        <p:grpSpPr>
          <a:xfrm>
            <a:off x="885526" y="120201"/>
            <a:ext cx="7374539" cy="500515"/>
            <a:chOff x="0" y="0"/>
            <a:chExt cx="7374537" cy="500514"/>
          </a:xfrm>
        </p:grpSpPr>
        <p:pic>
          <p:nvPicPr>
            <p:cNvPr id="109" name="image1.jpeg" descr="image1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b="90952"/>
            <a:stretch>
              <a:fillRect/>
            </a:stretch>
          </p:blipFill>
          <p:spPr>
            <a:xfrm>
              <a:off x="-1" y="-1"/>
              <a:ext cx="7374539" cy="5005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0" name="image2.jpeg" descr="image2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9048" t="70981" r="64966" b="10121"/>
            <a:stretch>
              <a:fillRect/>
            </a:stretch>
          </p:blipFill>
          <p:spPr>
            <a:xfrm>
              <a:off x="0" y="0"/>
              <a:ext cx="904726" cy="4935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12" name="image1.png" descr="image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69249" y="-14288"/>
            <a:ext cx="1211265" cy="12112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1.png" descr="image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69249" y="-14288"/>
            <a:ext cx="1211265" cy="1211264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le Text"/>
          <p:cNvSpPr>
            <a:spLocks noGrp="1"/>
          </p:cNvSpPr>
          <p:nvPr>
            <p:ph type="title"/>
          </p:nvPr>
        </p:nvSpPr>
        <p:spPr>
          <a:xfrm>
            <a:off x="850017" y="52957"/>
            <a:ext cx="6869203" cy="635004"/>
          </a:xfrm>
          <a:prstGeom prst="rect">
            <a:avLst/>
          </a:prstGeom>
        </p:spPr>
        <p:txBody>
          <a:bodyPr lIns="65022" tIns="65022" rIns="65022" bIns="65022"/>
          <a:lstStyle>
            <a:lvl1pPr defTabSz="914366">
              <a:defRPr sz="26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5" name="Body Level One…"/>
          <p:cNvSpPr>
            <a:spLocks noGrp="1"/>
          </p:cNvSpPr>
          <p:nvPr>
            <p:ph type="body" sz="half" idx="1"/>
          </p:nvPr>
        </p:nvSpPr>
        <p:spPr>
          <a:xfrm>
            <a:off x="457198" y="1600200"/>
            <a:ext cx="4038603" cy="5141170"/>
          </a:xfrm>
          <a:prstGeom prst="rect">
            <a:avLst/>
          </a:prstGeom>
        </p:spPr>
        <p:txBody>
          <a:bodyPr lIns="65022" tIns="65022" rIns="65022" bIns="65022"/>
          <a:lstStyle>
            <a:lvl1pPr marL="341547" indent="-341547" algn="just" defTabSz="914366">
              <a:spcBef>
                <a:spcPts val="400"/>
              </a:spcBef>
              <a:defRPr sz="2300"/>
            </a:lvl1pPr>
            <a:lvl2pPr marL="663005" indent="-341547" algn="just" defTabSz="914366">
              <a:spcBef>
                <a:spcPts val="400"/>
              </a:spcBef>
              <a:defRPr sz="2300"/>
            </a:lvl2pPr>
            <a:lvl3pPr marL="946512" indent="-303599" algn="just" defTabSz="914366">
              <a:spcBef>
                <a:spcPts val="400"/>
              </a:spcBef>
              <a:defRPr sz="2300"/>
            </a:lvl3pPr>
            <a:lvl4pPr marL="1305919" indent="-341548" algn="just" defTabSz="914366">
              <a:spcBef>
                <a:spcPts val="400"/>
              </a:spcBef>
              <a:defRPr sz="2300"/>
            </a:lvl4pPr>
            <a:lvl5pPr marL="1676169" indent="-390340" algn="just" defTabSz="914366">
              <a:spcBef>
                <a:spcPts val="400"/>
              </a:spcBef>
              <a:defRPr sz="23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>
            <a:spLocks noGrp="1"/>
          </p:cNvSpPr>
          <p:nvPr>
            <p:ph type="sldNum" sz="quarter" idx="2"/>
          </p:nvPr>
        </p:nvSpPr>
        <p:spPr>
          <a:xfrm>
            <a:off x="8261284" y="6334190"/>
            <a:ext cx="425518" cy="409445"/>
          </a:xfrm>
          <a:prstGeom prst="rect">
            <a:avLst/>
          </a:prstGeom>
        </p:spPr>
        <p:txBody>
          <a:bodyPr lIns="65022" tIns="65022" rIns="65022" bIns="65022"/>
          <a:lstStyle>
            <a:lvl1pPr defTabSz="914366">
              <a:defRPr sz="1900" b="1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FCED"/>
            </a:gs>
            <a:gs pos="40000">
              <a:srgbClr val="FDFAEA"/>
            </a:gs>
            <a:gs pos="100000">
              <a:srgbClr val="77756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-20638"/>
            <a:ext cx="9144000" cy="143827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11" descr="Picture 11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229295" y="5949279"/>
            <a:ext cx="913688" cy="91368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>
            <a:spLocks noGrp="1"/>
          </p:cNvSpPr>
          <p:nvPr>
            <p:ph type="ctrTitle"/>
          </p:nvPr>
        </p:nvSpPr>
        <p:spPr>
          <a:xfrm>
            <a:off x="179511" y="1556791"/>
            <a:ext cx="8568954" cy="117497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>
              <a:defRPr sz="4800"/>
            </a:pPr>
            <a:r>
              <a:rPr lang="en-ZA" dirty="0" smtClean="0"/>
              <a:t>SMME Development through Universal Service &amp; Access Programmes</a:t>
            </a:r>
            <a:r>
              <a:rPr dirty="0"/>
              <a:t/>
            </a:r>
            <a:br>
              <a:rPr dirty="0"/>
            </a:br>
            <a:r>
              <a:rPr sz="3600" dirty="0">
                <a:solidFill>
                  <a:srgbClr val="000000"/>
                </a:solidFill>
              </a:rPr>
              <a:t>Presentation to the </a:t>
            </a:r>
            <a:r>
              <a:rPr lang="en-ZA" sz="3600" dirty="0" smtClean="0">
                <a:solidFill>
                  <a:srgbClr val="000000"/>
                </a:solidFill>
              </a:rPr>
              <a:t>ICT Symposium</a:t>
            </a:r>
            <a:br>
              <a:rPr lang="en-ZA" sz="3600" dirty="0" smtClean="0">
                <a:solidFill>
                  <a:srgbClr val="000000"/>
                </a:solidFill>
              </a:rPr>
            </a:br>
            <a:r>
              <a:rPr lang="en-ZA" dirty="0">
                <a:solidFill>
                  <a:srgbClr val="000000"/>
                </a:solidFill>
              </a:rPr>
              <a:t/>
            </a:r>
            <a:br>
              <a:rPr lang="en-ZA" dirty="0">
                <a:solidFill>
                  <a:srgbClr val="000000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Unlocking </a:t>
            </a:r>
            <a:r>
              <a:rPr lang="en-US" sz="3100" b="1" dirty="0" smtClean="0">
                <a:solidFill>
                  <a:schemeClr val="tx1"/>
                </a:solidFill>
              </a:rPr>
              <a:t>the Potential of the Digital Economy through SMMEs</a:t>
            </a:r>
            <a:r>
              <a:rPr lang="en-ZA" sz="3100" dirty="0" smtClean="0">
                <a:solidFill>
                  <a:schemeClr val="tx1"/>
                </a:solidFill>
              </a:rPr>
              <a:t> </a:t>
            </a:r>
            <a:endParaRPr sz="3100" dirty="0">
              <a:solidFill>
                <a:schemeClr val="tx1"/>
              </a:solidFill>
            </a:endParaRPr>
          </a:p>
        </p:txBody>
      </p:sp>
      <p:sp>
        <p:nvSpPr>
          <p:cNvPr id="133" name="Subtitle 2"/>
          <p:cNvSpPr>
            <a:spLocks noGrp="1"/>
          </p:cNvSpPr>
          <p:nvPr>
            <p:ph type="subTitle" sz="half" idx="1"/>
          </p:nvPr>
        </p:nvSpPr>
        <p:spPr>
          <a:xfrm>
            <a:off x="179511" y="3897630"/>
            <a:ext cx="8424938" cy="98298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dirty="0"/>
              <a:t/>
            </a:r>
            <a:br>
              <a:rPr dirty="0"/>
            </a:br>
            <a:r>
              <a:rPr lang="en-ZA" dirty="0" smtClean="0">
                <a:solidFill>
                  <a:schemeClr val="tx1"/>
                </a:solidFill>
              </a:rPr>
              <a:t>07</a:t>
            </a:r>
            <a:r>
              <a:rPr dirty="0" smtClean="0">
                <a:solidFill>
                  <a:srgbClr val="000000"/>
                </a:solidFill>
              </a:rPr>
              <a:t> </a:t>
            </a:r>
            <a:r>
              <a:rPr lang="en-ZA" dirty="0" smtClean="0">
                <a:solidFill>
                  <a:srgbClr val="000000"/>
                </a:solidFill>
              </a:rPr>
              <a:t>November</a:t>
            </a:r>
            <a:r>
              <a:rPr dirty="0" smtClean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2017</a:t>
            </a:r>
          </a:p>
        </p:txBody>
      </p:sp>
      <p:sp>
        <p:nvSpPr>
          <p:cNvPr id="134" name="Straight Connector 3"/>
          <p:cNvSpPr/>
          <p:nvPr/>
        </p:nvSpPr>
        <p:spPr>
          <a:xfrm flipV="1">
            <a:off x="1554481" y="2868930"/>
            <a:ext cx="6092190" cy="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59"/>
          <p:cNvSpPr>
            <a:spLocks noGrp="1"/>
          </p:cNvSpPr>
          <p:nvPr>
            <p:ph type="title"/>
          </p:nvPr>
        </p:nvSpPr>
        <p:spPr>
          <a:xfrm>
            <a:off x="2443571" y="0"/>
            <a:ext cx="6700429" cy="1417638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ZA" dirty="0" smtClean="0"/>
              <a:t>Content of</a:t>
            </a:r>
            <a:r>
              <a:rPr dirty="0" smtClean="0"/>
              <a:t> </a:t>
            </a:r>
            <a:r>
              <a:rPr dirty="0"/>
              <a:t>this Presentation</a:t>
            </a:r>
          </a:p>
        </p:txBody>
      </p:sp>
      <p:grpSp>
        <p:nvGrpSpPr>
          <p:cNvPr id="150" name="Content Placeholder 1"/>
          <p:cNvGrpSpPr/>
          <p:nvPr/>
        </p:nvGrpSpPr>
        <p:grpSpPr>
          <a:xfrm>
            <a:off x="360025" y="3126654"/>
            <a:ext cx="8681105" cy="2107324"/>
            <a:chOff x="-99053" y="1526454"/>
            <a:chExt cx="8489167" cy="2107324"/>
          </a:xfrm>
        </p:grpSpPr>
        <p:grpSp>
          <p:nvGrpSpPr>
            <p:cNvPr id="140" name="Group"/>
            <p:cNvGrpSpPr/>
            <p:nvPr/>
          </p:nvGrpSpPr>
          <p:grpSpPr>
            <a:xfrm>
              <a:off x="-99053" y="1542349"/>
              <a:ext cx="2107113" cy="2056469"/>
              <a:chOff x="-99053" y="2371"/>
              <a:chExt cx="2107112" cy="2056468"/>
            </a:xfrm>
          </p:grpSpPr>
          <p:sp>
            <p:nvSpPr>
              <p:cNvPr id="138" name="Rounded Rectangle"/>
              <p:cNvSpPr/>
              <p:nvPr/>
            </p:nvSpPr>
            <p:spPr>
              <a:xfrm>
                <a:off x="0" y="2371"/>
                <a:ext cx="1981051" cy="2056468"/>
              </a:xfrm>
              <a:prstGeom prst="roundRect">
                <a:avLst>
                  <a:gd name="adj" fmla="val 16667"/>
                </a:avLst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000"/>
                  </a:spcBef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9" name="Share progress of OR Tambo Broadband rollout"/>
              <p:cNvSpPr/>
              <p:nvPr/>
            </p:nvSpPr>
            <p:spPr>
              <a:xfrm>
                <a:off x="-99053" y="145749"/>
                <a:ext cx="2107112" cy="17697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87630" tIns="87630" rIns="87630" bIns="87630" numCol="1" anchor="ctr">
                <a:spAutoFit/>
              </a:bodyPr>
              <a:lstStyle>
                <a:lvl1pPr marL="342900" indent="-342900" algn="ctr" defTabSz="102235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3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ZA" dirty="0" smtClean="0"/>
                  <a:t>Key technologies that enhance USAF projects</a:t>
                </a:r>
                <a:endParaRPr dirty="0"/>
              </a:p>
            </p:txBody>
          </p:sp>
        </p:grpSp>
        <p:grpSp>
          <p:nvGrpSpPr>
            <p:cNvPr id="143" name="Group"/>
            <p:cNvGrpSpPr/>
            <p:nvPr/>
          </p:nvGrpSpPr>
          <p:grpSpPr>
            <a:xfrm>
              <a:off x="2080104" y="1542349"/>
              <a:ext cx="1981053" cy="2056469"/>
              <a:chOff x="0" y="2371"/>
              <a:chExt cx="1981051" cy="2056468"/>
            </a:xfrm>
          </p:grpSpPr>
          <p:sp>
            <p:nvSpPr>
              <p:cNvPr id="141" name="Rounded Rectangle"/>
              <p:cNvSpPr/>
              <p:nvPr/>
            </p:nvSpPr>
            <p:spPr>
              <a:xfrm>
                <a:off x="0" y="2371"/>
                <a:ext cx="1981051" cy="2056468"/>
              </a:xfrm>
              <a:prstGeom prst="roundRect">
                <a:avLst>
                  <a:gd name="adj" fmla="val 16667"/>
                </a:avLst>
              </a:prstGeom>
              <a:ln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000"/>
                  </a:spcBef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2" name="Highlight some key challenges  and interventions"/>
              <p:cNvSpPr/>
              <p:nvPr/>
            </p:nvSpPr>
            <p:spPr>
              <a:xfrm>
                <a:off x="96707" y="305023"/>
                <a:ext cx="1787638" cy="14511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87630" tIns="87630" rIns="87630" bIns="87630" numCol="1" anchor="ctr">
                <a:spAutoFit/>
              </a:bodyPr>
              <a:lstStyle>
                <a:lvl1pPr marL="342900" indent="-342900" algn="ctr" defTabSz="102235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3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ZA" dirty="0" smtClean="0"/>
                  <a:t>Observed gaps in the value chain</a:t>
                </a:r>
                <a:endParaRPr dirty="0"/>
              </a:p>
            </p:txBody>
          </p:sp>
        </p:grpSp>
        <p:grpSp>
          <p:nvGrpSpPr>
            <p:cNvPr id="146" name="Group"/>
            <p:cNvGrpSpPr/>
            <p:nvPr/>
          </p:nvGrpSpPr>
          <p:grpSpPr>
            <a:xfrm>
              <a:off x="4160208" y="1542349"/>
              <a:ext cx="2176811" cy="2056470"/>
              <a:chOff x="0" y="310981"/>
              <a:chExt cx="2176809" cy="2056468"/>
            </a:xfrm>
          </p:grpSpPr>
          <p:sp>
            <p:nvSpPr>
              <p:cNvPr id="144" name="Rounded Rectangle"/>
              <p:cNvSpPr/>
              <p:nvPr/>
            </p:nvSpPr>
            <p:spPr>
              <a:xfrm>
                <a:off x="0" y="310981"/>
                <a:ext cx="2176809" cy="2056468"/>
              </a:xfrm>
              <a:prstGeom prst="roundRect">
                <a:avLst>
                  <a:gd name="adj" fmla="val 16667"/>
                </a:avLst>
              </a:prstGeom>
              <a:ln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000"/>
                  </a:spcBef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5" name="Update on broadband rollout in Nyandeni  and Mpendle"/>
              <p:cNvSpPr/>
              <p:nvPr/>
            </p:nvSpPr>
            <p:spPr>
              <a:xfrm>
                <a:off x="96706" y="454360"/>
                <a:ext cx="1981052" cy="176971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87630" tIns="87630" rIns="87630" bIns="87630" numCol="1" anchor="ctr">
                <a:spAutoFit/>
              </a:bodyPr>
              <a:lstStyle>
                <a:lvl1pPr marL="342900" indent="-342900" algn="ctr" defTabSz="102235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3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ZA" dirty="0" smtClean="0"/>
                  <a:t>Current roles of SMME’s in USAF Projects</a:t>
                </a:r>
                <a:endParaRPr dirty="0"/>
              </a:p>
            </p:txBody>
          </p:sp>
        </p:grpSp>
        <p:grpSp>
          <p:nvGrpSpPr>
            <p:cNvPr id="149" name="Group"/>
            <p:cNvGrpSpPr/>
            <p:nvPr/>
          </p:nvGrpSpPr>
          <p:grpSpPr>
            <a:xfrm>
              <a:off x="6337018" y="1526454"/>
              <a:ext cx="2053096" cy="2107324"/>
              <a:chOff x="96706" y="-15896"/>
              <a:chExt cx="2053094" cy="2107323"/>
            </a:xfrm>
          </p:grpSpPr>
          <p:sp>
            <p:nvSpPr>
              <p:cNvPr id="147" name="Rounded Rectangle"/>
              <p:cNvSpPr/>
              <p:nvPr/>
            </p:nvSpPr>
            <p:spPr>
              <a:xfrm>
                <a:off x="168749" y="34960"/>
                <a:ext cx="1981051" cy="2056467"/>
              </a:xfrm>
              <a:prstGeom prst="roundRect">
                <a:avLst>
                  <a:gd name="adj" fmla="val 16667"/>
                </a:avLst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1000"/>
                  </a:spcBef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8" name="Share progress on DTT"/>
              <p:cNvSpPr/>
              <p:nvPr/>
            </p:nvSpPr>
            <p:spPr>
              <a:xfrm>
                <a:off x="96706" y="-15896"/>
                <a:ext cx="2053094" cy="208826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87630" tIns="87630" rIns="87630" bIns="87630" numCol="1" anchor="ctr">
                <a:spAutoFit/>
              </a:bodyPr>
              <a:lstStyle>
                <a:lvl1pPr marL="342900" indent="-342900" algn="ctr" defTabSz="102235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3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n-ZA" dirty="0" smtClean="0"/>
                  <a:t>SMME businesses that have potential to attract investments</a:t>
                </a:r>
                <a:endParaRPr dirty="0"/>
              </a:p>
            </p:txBody>
          </p:sp>
        </p:grpSp>
      </p:grpSp>
      <p:sp>
        <p:nvSpPr>
          <p:cNvPr id="151" name="Shape 161"/>
          <p:cNvSpPr>
            <a:spLocks noGrp="1"/>
          </p:cNvSpPr>
          <p:nvPr>
            <p:ph type="sldNum" sz="quarter" idx="4294967295"/>
          </p:nvPr>
        </p:nvSpPr>
        <p:spPr>
          <a:xfrm>
            <a:off x="8441275" y="6353493"/>
            <a:ext cx="245525" cy="3708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/>
          <a:lstStyle>
            <a:lvl1pPr defTabSz="914366">
              <a:defRPr sz="1900" b="1"/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" name="Curved Up Arrow 1"/>
          <p:cNvSpPr/>
          <p:nvPr/>
        </p:nvSpPr>
        <p:spPr>
          <a:xfrm>
            <a:off x="461318" y="5440680"/>
            <a:ext cx="8499802" cy="1017270"/>
          </a:xfrm>
          <a:prstGeom prst="curvedUp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ZA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0975" y="5692350"/>
            <a:ext cx="6089223" cy="37697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BROADBAND AND BROADCASTING</a:t>
            </a:r>
            <a:r>
              <a:rPr kumimoji="0" lang="en-ZA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DIGITAL MIGRATION</a:t>
            </a:r>
            <a:endParaRPr kumimoji="0" lang="en-ZA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KEY TECHNOLOGIES</a:t>
            </a:r>
            <a:endParaRPr lang="en-Z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7170" y="2138833"/>
            <a:ext cx="4038600" cy="4595567"/>
          </a:xfrm>
          <a:ln>
            <a:solidFill>
              <a:srgbClr val="F79646"/>
            </a:solidFill>
          </a:ln>
        </p:spPr>
        <p:txBody>
          <a:bodyPr/>
          <a:lstStyle/>
          <a:p>
            <a:r>
              <a:rPr lang="en-ZA" dirty="0" smtClean="0"/>
              <a:t>Fixed and wireless backhaul technologies</a:t>
            </a:r>
          </a:p>
          <a:p>
            <a:r>
              <a:rPr lang="en-ZA" dirty="0" err="1" smtClean="0"/>
              <a:t>WiFi</a:t>
            </a:r>
            <a:r>
              <a:rPr lang="en-ZA" dirty="0" smtClean="0"/>
              <a:t> Technologies</a:t>
            </a:r>
          </a:p>
          <a:p>
            <a:r>
              <a:rPr lang="en-ZA" dirty="0" smtClean="0"/>
              <a:t>Internet service provisioning</a:t>
            </a:r>
          </a:p>
          <a:p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217170" y="1543050"/>
            <a:ext cx="360045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BROADBAND</a:t>
            </a:r>
            <a:endParaRPr kumimoji="0" lang="en-ZA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5770" y="1415896"/>
            <a:ext cx="48882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BROADCASTING DIGITAL MIGRATION</a:t>
            </a:r>
            <a:endParaRPr kumimoji="0" lang="en-ZA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5770" y="2138833"/>
            <a:ext cx="4594860" cy="1569658"/>
          </a:xfrm>
          <a:prstGeom prst="rect">
            <a:avLst/>
          </a:prstGeom>
          <a:noFill/>
          <a:ln w="12700" cap="flat">
            <a:solidFill>
              <a:srgbClr val="F7964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ZA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Direct-To-Home (DTH) Satellite</a:t>
            </a:r>
            <a:r>
              <a:rPr kumimoji="0" lang="en-ZA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Technologies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ZA" sz="2400" baseline="0" dirty="0" smtClean="0"/>
              <a:t>Digital</a:t>
            </a:r>
            <a:r>
              <a:rPr lang="en-ZA" sz="2400" dirty="0" smtClean="0"/>
              <a:t> Terrestrial Television (DTT) set-top boxes</a:t>
            </a:r>
            <a:endParaRPr kumimoji="0" lang="en-ZA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448709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80"/>
          <p:cNvSpPr>
            <a:spLocks noGrp="1"/>
          </p:cNvSpPr>
          <p:nvPr>
            <p:ph type="title"/>
          </p:nvPr>
        </p:nvSpPr>
        <p:spPr>
          <a:xfrm>
            <a:off x="2443571" y="0"/>
            <a:ext cx="6700429" cy="1417638"/>
          </a:xfrm>
          <a:prstGeom prst="rect">
            <a:avLst/>
          </a:prstGeom>
        </p:spPr>
        <p:txBody>
          <a:bodyPr/>
          <a:lstStyle>
            <a:lvl1pPr defTabSz="621769">
              <a:defRPr sz="3200" b="1"/>
            </a:lvl1pPr>
          </a:lstStyle>
          <a:p>
            <a:r>
              <a:rPr lang="en-ZA" dirty="0" smtClean="0"/>
              <a:t>OBSERVED GAPS IN VALUE CHAIN </a:t>
            </a:r>
            <a:endParaRPr dirty="0"/>
          </a:p>
        </p:txBody>
      </p:sp>
      <p:grpSp>
        <p:nvGrpSpPr>
          <p:cNvPr id="173" name="Content Placeholder 2"/>
          <p:cNvGrpSpPr/>
          <p:nvPr/>
        </p:nvGrpSpPr>
        <p:grpSpPr>
          <a:xfrm>
            <a:off x="199309" y="1600200"/>
            <a:ext cx="6229291" cy="4277074"/>
            <a:chOff x="292954" y="0"/>
            <a:chExt cx="4519248" cy="4277073"/>
          </a:xfrm>
        </p:grpSpPr>
        <p:sp>
          <p:nvSpPr>
            <p:cNvPr id="157" name="Triangle"/>
            <p:cNvSpPr/>
            <p:nvPr/>
          </p:nvSpPr>
          <p:spPr>
            <a:xfrm>
              <a:off x="330832" y="0"/>
              <a:ext cx="4277073" cy="4277073"/>
            </a:xfrm>
            <a:prstGeom prst="triangle">
              <a:avLst/>
            </a:prstGeom>
            <a:gradFill flip="none" rotWithShape="1">
              <a:gsLst>
                <a:gs pos="0">
                  <a:srgbClr val="BCBCBC"/>
                </a:gs>
                <a:gs pos="80000">
                  <a:srgbClr val="F7F7F7"/>
                </a:gs>
                <a:gs pos="100000">
                  <a:srgbClr val="F8F8F8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500"/>
                </a:spcBef>
                <a:defRPr sz="2400"/>
              </a:pPr>
              <a:endParaRPr/>
            </a:p>
          </p:txBody>
        </p:sp>
        <p:sp>
          <p:nvSpPr>
            <p:cNvPr id="158" name="Rounded Rectangle"/>
            <p:cNvSpPr/>
            <p:nvPr/>
          </p:nvSpPr>
          <p:spPr>
            <a:xfrm>
              <a:off x="292954" y="174099"/>
              <a:ext cx="4519248" cy="819039"/>
            </a:xfrm>
            <a:prstGeom prst="roundRect">
              <a:avLst>
                <a:gd name="adj" fmla="val 16667"/>
              </a:avLst>
            </a:prstGeom>
            <a:solidFill>
              <a:srgbClr val="FCDCCE">
                <a:alpha val="90000"/>
              </a:srgbClr>
            </a:solidFill>
            <a:ln w="9525" cap="flat">
              <a:solidFill>
                <a:schemeClr val="accent6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ts val="1000"/>
                </a:spcBef>
                <a:defRPr sz="1500"/>
              </a:pPr>
              <a:endParaRPr/>
            </a:p>
          </p:txBody>
        </p:sp>
        <p:sp>
          <p:nvSpPr>
            <p:cNvPr id="161" name="Rounded Rectangle"/>
            <p:cNvSpPr/>
            <p:nvPr/>
          </p:nvSpPr>
          <p:spPr>
            <a:xfrm>
              <a:off x="292954" y="1415623"/>
              <a:ext cx="4490788" cy="857250"/>
            </a:xfrm>
            <a:prstGeom prst="roundRect">
              <a:avLst>
                <a:gd name="adj" fmla="val 16667"/>
              </a:avLst>
            </a:prstGeom>
            <a:solidFill>
              <a:srgbClr val="FCDCCE">
                <a:alpha val="90000"/>
              </a:srgbClr>
            </a:solidFill>
            <a:ln w="9525" cap="flat">
              <a:solidFill>
                <a:schemeClr val="accent6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ts val="1000"/>
                </a:spcBef>
                <a:defRPr sz="1500"/>
              </a:pPr>
              <a:endParaRPr/>
            </a:p>
          </p:txBody>
        </p:sp>
        <p:sp>
          <p:nvSpPr>
            <p:cNvPr id="164" name="Rounded Rectangle"/>
            <p:cNvSpPr/>
            <p:nvPr/>
          </p:nvSpPr>
          <p:spPr>
            <a:xfrm>
              <a:off x="292954" y="2843547"/>
              <a:ext cx="4515664" cy="772001"/>
            </a:xfrm>
            <a:prstGeom prst="roundRect">
              <a:avLst>
                <a:gd name="adj" fmla="val 16667"/>
              </a:avLst>
            </a:prstGeom>
            <a:solidFill>
              <a:srgbClr val="FCDCCE">
                <a:alpha val="90000"/>
              </a:srgbClr>
            </a:solidFill>
            <a:ln w="9525" cap="flat">
              <a:solidFill>
                <a:schemeClr val="accent6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ts val="1000"/>
                </a:spcBef>
                <a:defRPr sz="1500"/>
              </a:pPr>
              <a:endParaRPr/>
            </a:p>
          </p:txBody>
        </p:sp>
      </p:grpSp>
      <p:sp>
        <p:nvSpPr>
          <p:cNvPr id="174" name="Shape 182"/>
          <p:cNvSpPr>
            <a:spLocks noGrp="1"/>
          </p:cNvSpPr>
          <p:nvPr>
            <p:ph type="sldNum" sz="quarter" idx="4294967295"/>
          </p:nvPr>
        </p:nvSpPr>
        <p:spPr>
          <a:xfrm>
            <a:off x="8441275" y="6353493"/>
            <a:ext cx="245525" cy="37083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/>
          <a:lstStyle>
            <a:lvl1pPr defTabSz="914366">
              <a:defRPr sz="1900" b="1"/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77" name="Group"/>
          <p:cNvGrpSpPr/>
          <p:nvPr/>
        </p:nvGrpSpPr>
        <p:grpSpPr>
          <a:xfrm>
            <a:off x="251519" y="5949889"/>
            <a:ext cx="7848875" cy="795602"/>
            <a:chOff x="0" y="0"/>
            <a:chExt cx="7848873" cy="795600"/>
          </a:xfrm>
        </p:grpSpPr>
        <p:sp>
          <p:nvSpPr>
            <p:cNvPr id="175" name="Rounded Rectangle"/>
            <p:cNvSpPr/>
            <p:nvPr/>
          </p:nvSpPr>
          <p:spPr>
            <a:xfrm>
              <a:off x="0" y="0"/>
              <a:ext cx="7848873" cy="79560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C96D20">
                    <a:alpha val="90000"/>
                  </a:srgbClr>
                </a:gs>
                <a:gs pos="80000">
                  <a:srgbClr val="FF9034">
                    <a:alpha val="90000"/>
                  </a:srgbClr>
                </a:gs>
                <a:gs pos="100000">
                  <a:srgbClr val="FF9035">
                    <a:alpha val="90000"/>
                  </a:srgbClr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ts val="700"/>
                </a:spcBef>
                <a:defRPr sz="2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6" name="Enable and facilitate the adoption of e-health, e-education, e-agriculture and e-government"/>
            <p:cNvSpPr/>
            <p:nvPr/>
          </p:nvSpPr>
          <p:spPr>
            <a:xfrm>
              <a:off x="38838" y="43859"/>
              <a:ext cx="7771197" cy="707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76200" tIns="76200" rIns="76200" bIns="76200" numCol="1" anchor="ctr">
              <a:spAutoFit/>
            </a:bodyPr>
            <a:lstStyle>
              <a:lvl1pPr algn="ctr" defTabSz="889000">
                <a:lnSpc>
                  <a:spcPct val="90000"/>
                </a:lnSpc>
                <a:spcBef>
                  <a:spcPts val="8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r>
                <a:rPr lang="en-ZA" dirty="0" smtClean="0"/>
                <a:t>There is a general lack of the integrated End-to-end participation of SMME’s </a:t>
              </a:r>
              <a:endParaRPr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63334" y="1718740"/>
            <a:ext cx="602603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Lack of manufacturing capacity of SMME’s</a:t>
            </a:r>
            <a:endParaRPr kumimoji="0" lang="en-ZA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317" y="3102459"/>
            <a:ext cx="5822893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Lack of the local technical support and maintenance of supplied</a:t>
            </a:r>
            <a:r>
              <a:rPr kumimoji="0" lang="en-ZA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end-user equipment</a:t>
            </a:r>
            <a:endParaRPr kumimoji="0" lang="en-ZA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6317" y="4491990"/>
            <a:ext cx="582289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Very minimal collaborative efforts from local SMME’s</a:t>
            </a:r>
            <a:endParaRPr kumimoji="0" lang="en-ZA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PREVALENT ICT SMME CHALLENGES</a:t>
            </a:r>
            <a:endParaRPr lang="en-Z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826" y="1504335"/>
            <a:ext cx="8937522" cy="5230066"/>
          </a:xfrm>
          <a:ln>
            <a:solidFill>
              <a:srgbClr val="F79646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vital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SMMEs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included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economy,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order to compete and thrive.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SMMEs are owner-managed and they are: 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Poorly equipped and therefore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become uncompetitive;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Unprofitable and therefore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unsustainable;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Ad-hoc and therefore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non-compliant;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entrepreneurs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lack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skills;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Lack business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acumen to run 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business;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Five out seven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new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start-up SMMEs will fold in the first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year;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ICT SMME sector has continually struggled with access 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markets;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to capital funding: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Commercial banks are the primary lenders and have steep, impossible terms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 remains 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perennial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challenge; and thus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ICT SMME sector has been hemorrhaging jobs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8705385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LOCAL CONTENT FOR SMME EMPOWERMENT</a:t>
            </a:r>
            <a:endParaRPr lang="en-Z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7169" y="2138833"/>
            <a:ext cx="8602366" cy="4595567"/>
          </a:xfrm>
          <a:ln>
            <a:solidFill>
              <a:srgbClr val="F79646"/>
            </a:solidFill>
          </a:ln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economy;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sustainable jobs through SMMEs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empowerment;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Nurture technology transfer and commercialisation of local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inventions;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Stimulate local ICT manufacturing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Leveraging procurement to build SMMEs up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Digital skills for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SMMEs: Skilling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upskilling attached to big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tenders; and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Equipment and tooling acquisition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217169" y="1543050"/>
            <a:ext cx="8051759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LOCAL CONTENT TO GROW SMME’S</a:t>
            </a:r>
            <a:endParaRPr kumimoji="0" lang="en-ZA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63612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CURRENT ROLES OF SMME’s</a:t>
            </a:r>
            <a:endParaRPr lang="en-ZA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7169" y="2138833"/>
            <a:ext cx="4185285" cy="4595567"/>
          </a:xfrm>
          <a:ln>
            <a:solidFill>
              <a:srgbClr val="F79646"/>
            </a:solidFill>
          </a:ln>
        </p:spPr>
        <p:txBody>
          <a:bodyPr/>
          <a:lstStyle/>
          <a:p>
            <a:r>
              <a:rPr lang="en-ZA" dirty="0" smtClean="0"/>
              <a:t>Deployed </a:t>
            </a:r>
            <a:r>
              <a:rPr lang="en-ZA" dirty="0" err="1" smtClean="0"/>
              <a:t>WiFi</a:t>
            </a:r>
            <a:r>
              <a:rPr lang="en-ZA" dirty="0" smtClean="0"/>
              <a:t> networks in:</a:t>
            </a:r>
          </a:p>
          <a:p>
            <a:pPr marL="0" indent="0">
              <a:buNone/>
            </a:pPr>
            <a:r>
              <a:rPr lang="en-ZA" dirty="0" smtClean="0"/>
              <a:t>     - </a:t>
            </a:r>
            <a:r>
              <a:rPr lang="en-ZA" sz="2000" dirty="0" err="1" smtClean="0"/>
              <a:t>Ratlou</a:t>
            </a:r>
            <a:r>
              <a:rPr lang="en-ZA" sz="2000" dirty="0" smtClean="0"/>
              <a:t> LM – </a:t>
            </a:r>
            <a:r>
              <a:rPr lang="en-ZA" sz="2000" dirty="0" err="1" smtClean="0"/>
              <a:t>Galela</a:t>
            </a:r>
            <a:r>
              <a:rPr lang="en-ZA" sz="2000" dirty="0" smtClean="0"/>
              <a:t> Technologies</a:t>
            </a:r>
          </a:p>
          <a:p>
            <a:pPr mar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- J. </a:t>
            </a:r>
            <a:r>
              <a:rPr lang="en-ZA" sz="2000" dirty="0" err="1" smtClean="0"/>
              <a:t>Morolong</a:t>
            </a:r>
            <a:r>
              <a:rPr lang="en-ZA" sz="2000" dirty="0" smtClean="0"/>
              <a:t> LM – </a:t>
            </a:r>
            <a:r>
              <a:rPr lang="en-ZA" sz="2000" dirty="0" err="1" smtClean="0"/>
              <a:t>Galela</a:t>
            </a:r>
            <a:endParaRPr lang="en-ZA" sz="2000" dirty="0" smtClean="0"/>
          </a:p>
          <a:p>
            <a:pPr mar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- </a:t>
            </a:r>
            <a:r>
              <a:rPr lang="en-ZA" sz="2000" dirty="0" err="1" smtClean="0"/>
              <a:t>Mutale</a:t>
            </a:r>
            <a:r>
              <a:rPr lang="en-ZA" sz="2000" dirty="0" smtClean="0"/>
              <a:t> LM – </a:t>
            </a:r>
            <a:r>
              <a:rPr lang="en-ZA" sz="2000" dirty="0" err="1" smtClean="0"/>
              <a:t>Mongalo</a:t>
            </a:r>
            <a:r>
              <a:rPr lang="en-ZA" sz="2000" dirty="0" smtClean="0"/>
              <a:t> Technology</a:t>
            </a:r>
          </a:p>
          <a:p>
            <a:pPr mar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- Chief Albert LM – </a:t>
            </a:r>
            <a:r>
              <a:rPr lang="en-ZA" sz="2000" dirty="0" err="1" smtClean="0"/>
              <a:t>Mongalo</a:t>
            </a:r>
            <a:endParaRPr lang="en-ZA" sz="2000" dirty="0" smtClean="0"/>
          </a:p>
          <a:p>
            <a:pPr mar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- OR Tambo District – </a:t>
            </a:r>
            <a:r>
              <a:rPr lang="en-ZA" sz="2000" dirty="0" err="1" smtClean="0"/>
              <a:t>Brightwave</a:t>
            </a:r>
            <a:endParaRPr lang="en-ZA" sz="2000" dirty="0" smtClean="0"/>
          </a:p>
          <a:p>
            <a:pPr mar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- </a:t>
            </a:r>
            <a:r>
              <a:rPr lang="en-ZA" sz="2000" dirty="0" err="1" smtClean="0"/>
              <a:t>Impendle</a:t>
            </a:r>
            <a:r>
              <a:rPr lang="en-ZA" sz="2000" dirty="0" smtClean="0"/>
              <a:t> &amp; </a:t>
            </a:r>
            <a:r>
              <a:rPr lang="en-ZA" sz="2000" dirty="0" err="1" smtClean="0"/>
              <a:t>Nyandeni</a:t>
            </a:r>
            <a:r>
              <a:rPr lang="en-ZA" sz="2000" dirty="0" smtClean="0"/>
              <a:t> LM</a:t>
            </a:r>
          </a:p>
          <a:p>
            <a:pPr marL="0" indent="0">
              <a:buNone/>
            </a:pPr>
            <a:r>
              <a:rPr lang="en-ZA" sz="2000" dirty="0"/>
              <a:t> </a:t>
            </a:r>
            <a:r>
              <a:rPr lang="en-ZA" sz="2000" dirty="0" smtClean="0"/>
              <a:t>                              - Grow Makhosikati</a:t>
            </a:r>
          </a:p>
          <a:p>
            <a:r>
              <a:rPr lang="en-ZA" dirty="0" smtClean="0"/>
              <a:t>Provide Internet services</a:t>
            </a:r>
          </a:p>
          <a:p>
            <a:r>
              <a:rPr lang="en-ZA" dirty="0" smtClean="0"/>
              <a:t>Provide end-user equipment such as Tablets &amp; laptops</a:t>
            </a:r>
          </a:p>
          <a:p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217170" y="1543050"/>
            <a:ext cx="360045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BROADBAND</a:t>
            </a:r>
            <a:endParaRPr kumimoji="0" lang="en-ZA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5770" y="1415896"/>
            <a:ext cx="488823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ZA" sz="2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BROADCASTING DIGITAL MIGRATION</a:t>
            </a:r>
            <a:endParaRPr kumimoji="0" lang="en-ZA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02455" y="2176163"/>
            <a:ext cx="4594860" cy="1569658"/>
          </a:xfrm>
          <a:prstGeom prst="rect">
            <a:avLst/>
          </a:prstGeom>
          <a:noFill/>
          <a:ln w="12700" cap="flat">
            <a:solidFill>
              <a:srgbClr val="F7964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ZA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Manufacture set-top boxes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ZA" sz="2400" baseline="0" dirty="0" smtClean="0"/>
              <a:t>Installation</a:t>
            </a:r>
            <a:r>
              <a:rPr lang="en-ZA" sz="2400" dirty="0" smtClean="0"/>
              <a:t> of</a:t>
            </a:r>
            <a:r>
              <a:rPr lang="en-ZA" sz="2400" baseline="0" dirty="0" smtClean="0"/>
              <a:t> set-top boxes at the qualifying</a:t>
            </a:r>
            <a:r>
              <a:rPr lang="en-ZA" sz="2400" dirty="0" smtClean="0"/>
              <a:t> households</a:t>
            </a:r>
          </a:p>
          <a:p>
            <a:pPr marL="285750" marR="0" indent="-28575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ZA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05174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0" y="240030"/>
            <a:ext cx="6766561" cy="1177608"/>
          </a:xfrm>
        </p:spPr>
        <p:txBody>
          <a:bodyPr>
            <a:normAutofit/>
          </a:bodyPr>
          <a:lstStyle/>
          <a:p>
            <a:r>
              <a:rPr lang="en-ZA" sz="3200" b="1" dirty="0" smtClean="0"/>
              <a:t>BUSINESSES THAT CAN ATTRACT INVESTMENTS</a:t>
            </a:r>
            <a:endParaRPr lang="en-ZA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716119"/>
              </p:ext>
            </p:extLst>
          </p:nvPr>
        </p:nvGraphicFramePr>
        <p:xfrm>
          <a:off x="0" y="1397000"/>
          <a:ext cx="9144000" cy="463836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63307325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148700419"/>
                    </a:ext>
                  </a:extLst>
                </a:gridCol>
              </a:tblGrid>
              <a:tr h="571183">
                <a:tc>
                  <a:txBody>
                    <a:bodyPr/>
                    <a:lstStyle/>
                    <a:p>
                      <a:pPr algn="ctr"/>
                      <a:r>
                        <a:rPr lang="en-ZA" sz="2000" dirty="0" smtClean="0"/>
                        <a:t>BUSINESS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dirty="0" smtClean="0"/>
                        <a:t>POTENTIAL INVESTOR(S)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60234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r>
                        <a:rPr lang="en-ZA" sz="1800" dirty="0" err="1" smtClean="0"/>
                        <a:t>WiFi</a:t>
                      </a:r>
                      <a:r>
                        <a:rPr lang="en-ZA" sz="1800" dirty="0" smtClean="0"/>
                        <a:t> Networks deployment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800" dirty="0" smtClean="0"/>
                        <a:t>Government – SA Connect (BBI) &amp; Telecoms Operators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706729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r>
                        <a:rPr lang="en-ZA" sz="1800" dirty="0" smtClean="0"/>
                        <a:t>Manufacturing of end-user equipment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800" dirty="0" smtClean="0"/>
                        <a:t>Department of Trade &amp; Industry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513714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r>
                        <a:rPr lang="en-ZA" sz="1800" dirty="0" smtClean="0"/>
                        <a:t>Development of local applications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800" dirty="0" smtClean="0"/>
                        <a:t>Government</a:t>
                      </a:r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2945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728684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63458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32546"/>
                  </a:ext>
                </a:extLst>
              </a:tr>
              <a:tr h="571183">
                <a:tc>
                  <a:txBody>
                    <a:bodyPr/>
                    <a:lstStyle/>
                    <a:p>
                      <a:pPr algn="l"/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Z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28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422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0389" y="2821858"/>
            <a:ext cx="7199443" cy="2507225"/>
          </a:xfrm>
          <a:prstGeom prst="rect">
            <a:avLst/>
          </a:prstGeom>
          <a:ln w="12700">
            <a:miter lim="400000"/>
          </a:ln>
        </p:spPr>
      </p:pic>
      <p:sp>
        <p:nvSpPr>
          <p:cNvPr id="476" name="TextBox 4"/>
          <p:cNvSpPr/>
          <p:nvPr/>
        </p:nvSpPr>
        <p:spPr>
          <a:xfrm>
            <a:off x="179511" y="1556791"/>
            <a:ext cx="8784978" cy="143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8800">
                <a:solidFill>
                  <a:srgbClr val="FAA634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Monotype Corsiva"/>
                <a:ea typeface="Monotype Corsiva"/>
                <a:cs typeface="Monotype Corsiva"/>
                <a:sym typeface="Monotype Corsiva"/>
              </a:defRPr>
            </a:lvl1pPr>
          </a:lstStyle>
          <a:p>
            <a:endParaRPr dirty="0"/>
          </a:p>
        </p:txBody>
      </p:sp>
      <p:sp>
        <p:nvSpPr>
          <p:cNvPr id="477" name="TextBox 5"/>
          <p:cNvSpPr/>
          <p:nvPr/>
        </p:nvSpPr>
        <p:spPr>
          <a:xfrm>
            <a:off x="71499" y="4998153"/>
            <a:ext cx="8784978" cy="143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8800">
                <a:solidFill>
                  <a:srgbClr val="FFFF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Monotype Corsiva"/>
                <a:ea typeface="Monotype Corsiva"/>
                <a:cs typeface="Monotype Corsiva"/>
                <a:sym typeface="Monotype Corsiva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302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circ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411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Monotype Corsiva</vt:lpstr>
      <vt:lpstr>Office Theme</vt:lpstr>
      <vt:lpstr>SMME Development through Universal Service &amp; Access Programmes Presentation to the ICT Symposium  Unlocking the Potential of the Digital Economy through SMMEs </vt:lpstr>
      <vt:lpstr>Content of this Presentation</vt:lpstr>
      <vt:lpstr>KEY TECHNOLOGIES</vt:lpstr>
      <vt:lpstr>OBSERVED GAPS IN VALUE CHAIN </vt:lpstr>
      <vt:lpstr>PREVALENT ICT SMME CHALLENGES</vt:lpstr>
      <vt:lpstr>LOCAL CONTENT FOR SMME EMPOWERMENT</vt:lpstr>
      <vt:lpstr>CURRENT ROLES OF SMME’s</vt:lpstr>
      <vt:lpstr>BUSINESSES THAT CAN ATTRACT INVESTMENTS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Broadband Rollout Presentation to the Deputy Minister</dc:title>
  <dc:creator>Lumko Mtimde</dc:creator>
  <cp:lastModifiedBy>Nomonde Gongxeka</cp:lastModifiedBy>
  <cp:revision>56</cp:revision>
  <dcterms:modified xsi:type="dcterms:W3CDTF">2017-12-12T03:39:09Z</dcterms:modified>
</cp:coreProperties>
</file>